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handoutMasterIdLst>
    <p:handoutMasterId r:id="rId98"/>
  </p:handoutMasterIdLst>
  <p:sldIdLst>
    <p:sldId id="256" r:id="rId2"/>
    <p:sldId id="418" r:id="rId3"/>
    <p:sldId id="438" r:id="rId4"/>
    <p:sldId id="300" r:id="rId5"/>
    <p:sldId id="396" r:id="rId6"/>
    <p:sldId id="410" r:id="rId7"/>
    <p:sldId id="406" r:id="rId8"/>
    <p:sldId id="427" r:id="rId9"/>
    <p:sldId id="412" r:id="rId10"/>
    <p:sldId id="411" r:id="rId11"/>
    <p:sldId id="413" r:id="rId12"/>
    <p:sldId id="414" r:id="rId13"/>
    <p:sldId id="417" r:id="rId14"/>
    <p:sldId id="415" r:id="rId15"/>
    <p:sldId id="420" r:id="rId16"/>
    <p:sldId id="422" r:id="rId17"/>
    <p:sldId id="423" r:id="rId18"/>
    <p:sldId id="424" r:id="rId19"/>
    <p:sldId id="425" r:id="rId20"/>
    <p:sldId id="426" r:id="rId21"/>
    <p:sldId id="421" r:id="rId22"/>
    <p:sldId id="439" r:id="rId23"/>
    <p:sldId id="419" r:id="rId24"/>
    <p:sldId id="429" r:id="rId25"/>
    <p:sldId id="430" r:id="rId26"/>
    <p:sldId id="431" r:id="rId27"/>
    <p:sldId id="433" r:id="rId28"/>
    <p:sldId id="402" r:id="rId29"/>
    <p:sldId id="432" r:id="rId30"/>
    <p:sldId id="428" r:id="rId31"/>
    <p:sldId id="435" r:id="rId32"/>
    <p:sldId id="437" r:id="rId33"/>
    <p:sldId id="436" r:id="rId34"/>
    <p:sldId id="390" r:id="rId35"/>
    <p:sldId id="416" r:id="rId36"/>
    <p:sldId id="389" r:id="rId37"/>
    <p:sldId id="351" r:id="rId38"/>
    <p:sldId id="352" r:id="rId39"/>
    <p:sldId id="353" r:id="rId40"/>
    <p:sldId id="354" r:id="rId41"/>
    <p:sldId id="350" r:id="rId42"/>
    <p:sldId id="347" r:id="rId43"/>
    <p:sldId id="299" r:id="rId44"/>
    <p:sldId id="348" r:id="rId45"/>
    <p:sldId id="349" r:id="rId46"/>
    <p:sldId id="301" r:id="rId47"/>
    <p:sldId id="344" r:id="rId48"/>
    <p:sldId id="302" r:id="rId49"/>
    <p:sldId id="381" r:id="rId50"/>
    <p:sldId id="303" r:id="rId51"/>
    <p:sldId id="304" r:id="rId52"/>
    <p:sldId id="305" r:id="rId53"/>
    <p:sldId id="306" r:id="rId54"/>
    <p:sldId id="361" r:id="rId55"/>
    <p:sldId id="307" r:id="rId56"/>
    <p:sldId id="308" r:id="rId57"/>
    <p:sldId id="309" r:id="rId58"/>
    <p:sldId id="377" r:id="rId59"/>
    <p:sldId id="378" r:id="rId60"/>
    <p:sldId id="379" r:id="rId61"/>
    <p:sldId id="380" r:id="rId62"/>
    <p:sldId id="382" r:id="rId63"/>
    <p:sldId id="310" r:id="rId64"/>
    <p:sldId id="314" r:id="rId65"/>
    <p:sldId id="315" r:id="rId66"/>
    <p:sldId id="316" r:id="rId67"/>
    <p:sldId id="319" r:id="rId68"/>
    <p:sldId id="359" r:id="rId69"/>
    <p:sldId id="329" r:id="rId70"/>
    <p:sldId id="373" r:id="rId71"/>
    <p:sldId id="332" r:id="rId72"/>
    <p:sldId id="333" r:id="rId73"/>
    <p:sldId id="334" r:id="rId74"/>
    <p:sldId id="367" r:id="rId75"/>
    <p:sldId id="335" r:id="rId76"/>
    <p:sldId id="345" r:id="rId77"/>
    <p:sldId id="336" r:id="rId78"/>
    <p:sldId id="338" r:id="rId79"/>
    <p:sldId id="355" r:id="rId80"/>
    <p:sldId id="337" r:id="rId81"/>
    <p:sldId id="356" r:id="rId82"/>
    <p:sldId id="342" r:id="rId83"/>
    <p:sldId id="343" r:id="rId84"/>
    <p:sldId id="357" r:id="rId85"/>
    <p:sldId id="346" r:id="rId86"/>
    <p:sldId id="374" r:id="rId87"/>
    <p:sldId id="339" r:id="rId88"/>
    <p:sldId id="340" r:id="rId89"/>
    <p:sldId id="341" r:id="rId90"/>
    <p:sldId id="397" r:id="rId91"/>
    <p:sldId id="398" r:id="rId92"/>
    <p:sldId id="400" r:id="rId93"/>
    <p:sldId id="401" r:id="rId94"/>
    <p:sldId id="403" r:id="rId95"/>
    <p:sldId id="404" r:id="rId96"/>
    <p:sldId id="405" r:id="rId9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9" autoAdjust="0"/>
    <p:restoredTop sz="94671" autoAdjust="0"/>
  </p:normalViewPr>
  <p:slideViewPr>
    <p:cSldViewPr>
      <p:cViewPr varScale="1">
        <p:scale>
          <a:sx n="70" d="100"/>
          <a:sy n="70" d="100"/>
        </p:scale>
        <p:origin x="-1320"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6636E30-D0D4-4715-BA33-961783FFE9FF}" type="datetimeFigureOut">
              <a:rPr lang="en-US" smtClean="0"/>
              <a:t>1/30/2013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77F2D13-9B05-404A-BBC7-A71663B3065D}" type="slidenum">
              <a:rPr lang="en-US" smtClean="0"/>
              <a:t>‹#›</a:t>
            </a:fld>
            <a:endParaRPr lang="en-US"/>
          </a:p>
        </p:txBody>
      </p:sp>
    </p:spTree>
    <p:extLst>
      <p:ext uri="{BB962C8B-B14F-4D97-AF65-F5344CB8AC3E}">
        <p14:creationId xmlns:p14="http://schemas.microsoft.com/office/powerpoint/2010/main" val="210390427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D18989-59C8-4775-B06A-68ABAE5EF4B7}" type="datetimeFigureOut">
              <a:rPr lang="en-US" smtClean="0"/>
              <a:t>1/30/2013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B2E01-CE9D-4522-AFBC-11586B0A89F8}" type="slidenum">
              <a:rPr lang="en-US" smtClean="0"/>
              <a:t>‹#›</a:t>
            </a:fld>
            <a:endParaRPr lang="en-US"/>
          </a:p>
        </p:txBody>
      </p:sp>
    </p:spTree>
    <p:extLst>
      <p:ext uri="{BB962C8B-B14F-4D97-AF65-F5344CB8AC3E}">
        <p14:creationId xmlns:p14="http://schemas.microsoft.com/office/powerpoint/2010/main" val="273496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18989-59C8-4775-B06A-68ABAE5EF4B7}" type="datetimeFigureOut">
              <a:rPr lang="en-US" smtClean="0"/>
              <a:t>1/30/2013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B2E01-CE9D-4522-AFBC-11586B0A89F8}" type="slidenum">
              <a:rPr lang="en-US" smtClean="0"/>
              <a:t>‹#›</a:t>
            </a:fld>
            <a:endParaRPr lang="en-US"/>
          </a:p>
        </p:txBody>
      </p:sp>
    </p:spTree>
    <p:extLst>
      <p:ext uri="{BB962C8B-B14F-4D97-AF65-F5344CB8AC3E}">
        <p14:creationId xmlns:p14="http://schemas.microsoft.com/office/powerpoint/2010/main" val="297999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18989-59C8-4775-B06A-68ABAE5EF4B7}" type="datetimeFigureOut">
              <a:rPr lang="en-US" smtClean="0"/>
              <a:t>1/30/2013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B2E01-CE9D-4522-AFBC-11586B0A89F8}" type="slidenum">
              <a:rPr lang="en-US" smtClean="0"/>
              <a:t>‹#›</a:t>
            </a:fld>
            <a:endParaRPr lang="en-US"/>
          </a:p>
        </p:txBody>
      </p:sp>
    </p:spTree>
    <p:extLst>
      <p:ext uri="{BB962C8B-B14F-4D97-AF65-F5344CB8AC3E}">
        <p14:creationId xmlns:p14="http://schemas.microsoft.com/office/powerpoint/2010/main" val="310350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18989-59C8-4775-B06A-68ABAE5EF4B7}" type="datetimeFigureOut">
              <a:rPr lang="en-US" smtClean="0"/>
              <a:t>1/30/2013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B2E01-CE9D-4522-AFBC-11586B0A89F8}" type="slidenum">
              <a:rPr lang="en-US" smtClean="0"/>
              <a:t>‹#›</a:t>
            </a:fld>
            <a:endParaRPr lang="en-US"/>
          </a:p>
        </p:txBody>
      </p:sp>
    </p:spTree>
    <p:extLst>
      <p:ext uri="{BB962C8B-B14F-4D97-AF65-F5344CB8AC3E}">
        <p14:creationId xmlns:p14="http://schemas.microsoft.com/office/powerpoint/2010/main" val="3373437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D18989-59C8-4775-B06A-68ABAE5EF4B7}" type="datetimeFigureOut">
              <a:rPr lang="en-US" smtClean="0"/>
              <a:t>1/30/2013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B2E01-CE9D-4522-AFBC-11586B0A89F8}" type="slidenum">
              <a:rPr lang="en-US" smtClean="0"/>
              <a:t>‹#›</a:t>
            </a:fld>
            <a:endParaRPr lang="en-US"/>
          </a:p>
        </p:txBody>
      </p:sp>
    </p:spTree>
    <p:extLst>
      <p:ext uri="{BB962C8B-B14F-4D97-AF65-F5344CB8AC3E}">
        <p14:creationId xmlns:p14="http://schemas.microsoft.com/office/powerpoint/2010/main" val="1394832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D18989-59C8-4775-B06A-68ABAE5EF4B7}" type="datetimeFigureOut">
              <a:rPr lang="en-US" smtClean="0"/>
              <a:t>1/30/2013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B2E01-CE9D-4522-AFBC-11586B0A89F8}" type="slidenum">
              <a:rPr lang="en-US" smtClean="0"/>
              <a:t>‹#›</a:t>
            </a:fld>
            <a:endParaRPr lang="en-US"/>
          </a:p>
        </p:txBody>
      </p:sp>
    </p:spTree>
    <p:extLst>
      <p:ext uri="{BB962C8B-B14F-4D97-AF65-F5344CB8AC3E}">
        <p14:creationId xmlns:p14="http://schemas.microsoft.com/office/powerpoint/2010/main" val="3782961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D18989-59C8-4775-B06A-68ABAE5EF4B7}" type="datetimeFigureOut">
              <a:rPr lang="en-US" smtClean="0"/>
              <a:t>1/30/2013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B2E01-CE9D-4522-AFBC-11586B0A89F8}" type="slidenum">
              <a:rPr lang="en-US" smtClean="0"/>
              <a:t>‹#›</a:t>
            </a:fld>
            <a:endParaRPr lang="en-US"/>
          </a:p>
        </p:txBody>
      </p:sp>
    </p:spTree>
    <p:extLst>
      <p:ext uri="{BB962C8B-B14F-4D97-AF65-F5344CB8AC3E}">
        <p14:creationId xmlns:p14="http://schemas.microsoft.com/office/powerpoint/2010/main" val="1348432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D18989-59C8-4775-B06A-68ABAE5EF4B7}" type="datetimeFigureOut">
              <a:rPr lang="en-US" smtClean="0"/>
              <a:t>1/30/2013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B2E01-CE9D-4522-AFBC-11586B0A89F8}" type="slidenum">
              <a:rPr lang="en-US" smtClean="0"/>
              <a:t>‹#›</a:t>
            </a:fld>
            <a:endParaRPr lang="en-US"/>
          </a:p>
        </p:txBody>
      </p:sp>
    </p:spTree>
    <p:extLst>
      <p:ext uri="{BB962C8B-B14F-4D97-AF65-F5344CB8AC3E}">
        <p14:creationId xmlns:p14="http://schemas.microsoft.com/office/powerpoint/2010/main" val="153254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18989-59C8-4775-B06A-68ABAE5EF4B7}" type="datetimeFigureOut">
              <a:rPr lang="en-US" smtClean="0"/>
              <a:t>1/30/2013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B2E01-CE9D-4522-AFBC-11586B0A89F8}" type="slidenum">
              <a:rPr lang="en-US" smtClean="0"/>
              <a:t>‹#›</a:t>
            </a:fld>
            <a:endParaRPr lang="en-US"/>
          </a:p>
        </p:txBody>
      </p:sp>
    </p:spTree>
    <p:extLst>
      <p:ext uri="{BB962C8B-B14F-4D97-AF65-F5344CB8AC3E}">
        <p14:creationId xmlns:p14="http://schemas.microsoft.com/office/powerpoint/2010/main" val="169373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18989-59C8-4775-B06A-68ABAE5EF4B7}" type="datetimeFigureOut">
              <a:rPr lang="en-US" smtClean="0"/>
              <a:t>1/30/2013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B2E01-CE9D-4522-AFBC-11586B0A89F8}" type="slidenum">
              <a:rPr lang="en-US" smtClean="0"/>
              <a:t>‹#›</a:t>
            </a:fld>
            <a:endParaRPr lang="en-US"/>
          </a:p>
        </p:txBody>
      </p:sp>
    </p:spTree>
    <p:extLst>
      <p:ext uri="{BB962C8B-B14F-4D97-AF65-F5344CB8AC3E}">
        <p14:creationId xmlns:p14="http://schemas.microsoft.com/office/powerpoint/2010/main" val="185864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18989-59C8-4775-B06A-68ABAE5EF4B7}" type="datetimeFigureOut">
              <a:rPr lang="en-US" smtClean="0"/>
              <a:t>1/30/2013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B2E01-CE9D-4522-AFBC-11586B0A89F8}" type="slidenum">
              <a:rPr lang="en-US" smtClean="0"/>
              <a:t>‹#›</a:t>
            </a:fld>
            <a:endParaRPr lang="en-US"/>
          </a:p>
        </p:txBody>
      </p:sp>
    </p:spTree>
    <p:extLst>
      <p:ext uri="{BB962C8B-B14F-4D97-AF65-F5344CB8AC3E}">
        <p14:creationId xmlns:p14="http://schemas.microsoft.com/office/powerpoint/2010/main" val="2701888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18989-59C8-4775-B06A-68ABAE5EF4B7}" type="datetimeFigureOut">
              <a:rPr lang="en-US" smtClean="0"/>
              <a:t>1/30/2013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B2E01-CE9D-4522-AFBC-11586B0A89F8}" type="slidenum">
              <a:rPr lang="en-US" smtClean="0"/>
              <a:t>‹#›</a:t>
            </a:fld>
            <a:endParaRPr lang="en-US"/>
          </a:p>
        </p:txBody>
      </p:sp>
      <p:sp>
        <p:nvSpPr>
          <p:cNvPr id="7" name="TextBox 6"/>
          <p:cNvSpPr txBox="1"/>
          <p:nvPr/>
        </p:nvSpPr>
        <p:spPr>
          <a:xfrm>
            <a:off x="8324417" y="0"/>
            <a:ext cx="819583" cy="307777"/>
          </a:xfrm>
          <a:prstGeom prst="rect">
            <a:avLst/>
          </a:prstGeom>
          <a:noFill/>
        </p:spPr>
        <p:txBody>
          <a:bodyPr wrap="none" rtlCol="0">
            <a:spAutoFit/>
          </a:bodyPr>
          <a:lstStyle/>
          <a:p>
            <a:pPr algn="r"/>
            <a:r>
              <a:rPr lang="en-US" sz="1400" dirty="0" smtClean="0">
                <a:solidFill>
                  <a:schemeClr val="bg1">
                    <a:lumMod val="75000"/>
                  </a:schemeClr>
                </a:solidFill>
              </a:rPr>
              <a:t>@</a:t>
            </a:r>
            <a:r>
              <a:rPr lang="en-US" sz="1400" dirty="0" err="1" smtClean="0">
                <a:solidFill>
                  <a:schemeClr val="bg1">
                    <a:lumMod val="75000"/>
                  </a:schemeClr>
                </a:solidFill>
              </a:rPr>
              <a:t>slodge</a:t>
            </a:r>
            <a:endParaRPr lang="en-US" sz="1400" dirty="0">
              <a:solidFill>
                <a:schemeClr val="bg1">
                  <a:lumMod val="75000"/>
                </a:schemeClr>
              </a:solidFill>
            </a:endParaRPr>
          </a:p>
        </p:txBody>
      </p:sp>
    </p:spTree>
    <p:extLst>
      <p:ext uri="{BB962C8B-B14F-4D97-AF65-F5344CB8AC3E}">
        <p14:creationId xmlns:p14="http://schemas.microsoft.com/office/powerpoint/2010/main" val="23259215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https://twitter.co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ideo" Target="file:///C:\Users\Stuart\Downloads\creatingAnXib.swf"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2609851"/>
          </a:xfrm>
        </p:spPr>
        <p:txBody>
          <a:bodyPr>
            <a:noAutofit/>
          </a:bodyPr>
          <a:lstStyle/>
          <a:p>
            <a:r>
              <a:rPr lang="en-US" sz="16600" b="1" dirty="0"/>
              <a:t>C</a:t>
            </a:r>
            <a:r>
              <a:rPr lang="en-US" sz="16600" b="1" dirty="0" smtClean="0"/>
              <a:t>#</a:t>
            </a:r>
            <a:r>
              <a:rPr lang="en-US" sz="9600" dirty="0"/>
              <a:t> </a:t>
            </a:r>
            <a:endParaRPr lang="en-US" sz="5400" dirty="0"/>
          </a:p>
        </p:txBody>
      </p:sp>
      <p:sp>
        <p:nvSpPr>
          <p:cNvPr id="3" name="Subtitle 2"/>
          <p:cNvSpPr>
            <a:spLocks noGrp="1"/>
          </p:cNvSpPr>
          <p:nvPr>
            <p:ph type="subTitle" idx="1"/>
          </p:nvPr>
        </p:nvSpPr>
        <p:spPr>
          <a:xfrm>
            <a:off x="1371600" y="3886200"/>
            <a:ext cx="6400800" cy="2133600"/>
          </a:xfrm>
        </p:spPr>
        <p:txBody>
          <a:bodyPr>
            <a:normAutofit fontScale="70000" lnSpcReduction="20000"/>
          </a:bodyPr>
          <a:lstStyle/>
          <a:p>
            <a:r>
              <a:rPr lang="en-US" dirty="0" smtClean="0"/>
              <a:t>Azure</a:t>
            </a:r>
          </a:p>
          <a:p>
            <a:r>
              <a:rPr lang="en-US" dirty="0" smtClean="0"/>
              <a:t>WP7</a:t>
            </a:r>
          </a:p>
          <a:p>
            <a:r>
              <a:rPr lang="en-US" dirty="0"/>
              <a:t>Win </a:t>
            </a:r>
            <a:r>
              <a:rPr lang="en-US" dirty="0" smtClean="0"/>
              <a:t>8</a:t>
            </a:r>
          </a:p>
          <a:p>
            <a:r>
              <a:rPr lang="en-US" dirty="0" smtClean="0"/>
              <a:t>Android</a:t>
            </a:r>
          </a:p>
          <a:p>
            <a:r>
              <a:rPr lang="en-US" dirty="0" smtClean="0"/>
              <a:t>iPhone</a:t>
            </a:r>
          </a:p>
          <a:p>
            <a:r>
              <a:rPr lang="en-US" dirty="0" err="1" smtClean="0"/>
              <a:t>iPad</a:t>
            </a:r>
            <a:endParaRPr lang="en-US" dirty="0" smtClean="0"/>
          </a:p>
        </p:txBody>
      </p:sp>
      <p:sp>
        <p:nvSpPr>
          <p:cNvPr id="4" name="Rectangle 3"/>
          <p:cNvSpPr/>
          <p:nvPr/>
        </p:nvSpPr>
        <p:spPr>
          <a:xfrm>
            <a:off x="1860220" y="3091933"/>
            <a:ext cx="5378780" cy="584775"/>
          </a:xfrm>
          <a:prstGeom prst="rect">
            <a:avLst/>
          </a:prstGeom>
        </p:spPr>
        <p:txBody>
          <a:bodyPr wrap="none">
            <a:spAutoFit/>
          </a:bodyPr>
          <a:lstStyle/>
          <a:p>
            <a:r>
              <a:rPr lang="en-US" sz="3200" dirty="0"/>
              <a:t>Survival, Inquiry, Sophistication</a:t>
            </a:r>
          </a:p>
        </p:txBody>
      </p:sp>
    </p:spTree>
    <p:extLst>
      <p:ext uri="{BB962C8B-B14F-4D97-AF65-F5344CB8AC3E}">
        <p14:creationId xmlns:p14="http://schemas.microsoft.com/office/powerpoint/2010/main" val="2326873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Demo Example: a </a:t>
            </a:r>
            <a:r>
              <a:rPr lang="en-US" dirty="0" err="1" smtClean="0"/>
              <a:t>TweetPic</a:t>
            </a:r>
            <a:r>
              <a:rPr lang="en-US" dirty="0" smtClean="0"/>
              <a:t> app</a:t>
            </a:r>
            <a:endParaRPr lang="en-US" dirty="0"/>
          </a:p>
        </p:txBody>
      </p:sp>
      <p:sp>
        <p:nvSpPr>
          <p:cNvPr id="3" name="Content Placeholder 2"/>
          <p:cNvSpPr>
            <a:spLocks noGrp="1"/>
          </p:cNvSpPr>
          <p:nvPr>
            <p:ph idx="1"/>
          </p:nvPr>
        </p:nvSpPr>
        <p:spPr>
          <a:xfrm>
            <a:off x="457200" y="1371600"/>
            <a:ext cx="8229600" cy="4525963"/>
          </a:xfrm>
        </p:spPr>
        <p:txBody>
          <a:bodyPr/>
          <a:lstStyle/>
          <a:p>
            <a:endParaRPr lang="en-US" dirty="0"/>
          </a:p>
        </p:txBody>
      </p:sp>
      <p:pic>
        <p:nvPicPr>
          <p:cNvPr id="4098" name="Picture 2" descr="http://breathingtech.com/wp-content/uploads/2010/07/wp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286000"/>
            <a:ext cx="1573589"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453544" y="3048000"/>
            <a:ext cx="1651856" cy="838200"/>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US" dirty="0" smtClean="0"/>
              <a:t>Azure</a:t>
            </a:r>
          </a:p>
          <a:p>
            <a:pPr algn="ctr"/>
            <a:r>
              <a:rPr lang="en-US" dirty="0" smtClean="0"/>
              <a:t>Website</a:t>
            </a:r>
            <a:endParaRPr lang="en-US" dirty="0"/>
          </a:p>
        </p:txBody>
      </p:sp>
      <p:sp>
        <p:nvSpPr>
          <p:cNvPr id="5" name="Flowchart: Magnetic Disk 4"/>
          <p:cNvSpPr/>
          <p:nvPr/>
        </p:nvSpPr>
        <p:spPr>
          <a:xfrm>
            <a:off x="6172200" y="3048000"/>
            <a:ext cx="990600" cy="1600200"/>
          </a:xfrm>
          <a:prstGeom prst="flowChartMagneticDisk">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US" dirty="0" smtClean="0"/>
              <a:t>Azure Storage</a:t>
            </a:r>
            <a:endParaRPr lang="en-US" dirty="0"/>
          </a:p>
        </p:txBody>
      </p:sp>
      <p:sp>
        <p:nvSpPr>
          <p:cNvPr id="11" name="Left-Right Arrow 10"/>
          <p:cNvSpPr/>
          <p:nvPr/>
        </p:nvSpPr>
        <p:spPr>
          <a:xfrm>
            <a:off x="2667000" y="3276600"/>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Left-Right Arrow 14"/>
          <p:cNvSpPr/>
          <p:nvPr/>
        </p:nvSpPr>
        <p:spPr>
          <a:xfrm>
            <a:off x="5334000" y="3276600"/>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Left-Right Arrow 15"/>
          <p:cNvSpPr/>
          <p:nvPr/>
        </p:nvSpPr>
        <p:spPr>
          <a:xfrm>
            <a:off x="2667000" y="4038600"/>
            <a:ext cx="33528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Flowchart: Magnetic Disk 16"/>
          <p:cNvSpPr/>
          <p:nvPr/>
        </p:nvSpPr>
        <p:spPr>
          <a:xfrm>
            <a:off x="7315200" y="3048000"/>
            <a:ext cx="990600" cy="1600200"/>
          </a:xfrm>
          <a:prstGeom prst="flowChartMagneticDisk">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US" dirty="0" smtClean="0"/>
              <a:t>SQL</a:t>
            </a:r>
          </a:p>
          <a:p>
            <a:pPr algn="ctr"/>
            <a:r>
              <a:rPr lang="en-US" dirty="0" smtClean="0"/>
              <a:t>Azure</a:t>
            </a:r>
            <a:endParaRPr lang="en-US" dirty="0"/>
          </a:p>
        </p:txBody>
      </p:sp>
    </p:spTree>
    <p:extLst>
      <p:ext uri="{BB962C8B-B14F-4D97-AF65-F5344CB8AC3E}">
        <p14:creationId xmlns:p14="http://schemas.microsoft.com/office/powerpoint/2010/main" val="36065118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25427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TweetPic</a:t>
            </a:r>
            <a:r>
              <a:rPr lang="en-US" dirty="0" smtClean="0"/>
              <a:t> Server</a:t>
            </a:r>
            <a:endParaRPr lang="en-US" dirty="0"/>
          </a:p>
        </p:txBody>
      </p:sp>
      <p:sp>
        <p:nvSpPr>
          <p:cNvPr id="5" name="Content Placeholder 4"/>
          <p:cNvSpPr>
            <a:spLocks noGrp="1"/>
          </p:cNvSpPr>
          <p:nvPr>
            <p:ph sz="half" idx="2"/>
          </p:nvPr>
        </p:nvSpPr>
        <p:spPr/>
        <p:txBody>
          <a:bodyPr>
            <a:normAutofit/>
          </a:bodyPr>
          <a:lstStyle/>
          <a:p>
            <a:endParaRPr lang="en-US" dirty="0"/>
          </a:p>
        </p:txBody>
      </p:sp>
      <p:sp>
        <p:nvSpPr>
          <p:cNvPr id="6" name="Content Placeholder 5"/>
          <p:cNvSpPr>
            <a:spLocks noGrp="1"/>
          </p:cNvSpPr>
          <p:nvPr>
            <p:ph sz="half" idx="1"/>
          </p:nvPr>
        </p:nvSpPr>
        <p:spPr/>
        <p:txBody>
          <a:bodyPr/>
          <a:lstStyle/>
          <a:p>
            <a:r>
              <a:rPr lang="en-US" dirty="0"/>
              <a:t>Server:</a:t>
            </a:r>
          </a:p>
          <a:p>
            <a:pPr lvl="1"/>
            <a:r>
              <a:rPr lang="en-US" dirty="0"/>
              <a:t>Storage:</a:t>
            </a:r>
          </a:p>
          <a:p>
            <a:pPr lvl="2"/>
            <a:r>
              <a:rPr lang="en-US" dirty="0"/>
              <a:t>Code First Entity Framework</a:t>
            </a:r>
          </a:p>
          <a:p>
            <a:pPr lvl="2"/>
            <a:r>
              <a:rPr lang="en-US" dirty="0"/>
              <a:t>Azure C# SDK</a:t>
            </a:r>
          </a:p>
          <a:p>
            <a:pPr lvl="1"/>
            <a:r>
              <a:rPr lang="en-US" dirty="0"/>
              <a:t>Logic/Services:</a:t>
            </a:r>
          </a:p>
          <a:p>
            <a:pPr lvl="2"/>
            <a:r>
              <a:rPr lang="en-US" dirty="0"/>
              <a:t>Custom C#</a:t>
            </a:r>
          </a:p>
          <a:p>
            <a:pPr lvl="2"/>
            <a:r>
              <a:rPr lang="en-US" dirty="0" err="1"/>
              <a:t>Twitterizer</a:t>
            </a:r>
            <a:endParaRPr lang="en-US" dirty="0"/>
          </a:p>
          <a:p>
            <a:pPr lvl="1"/>
            <a:r>
              <a:rPr lang="en-US" dirty="0"/>
              <a:t>Presentation:</a:t>
            </a:r>
          </a:p>
          <a:p>
            <a:pPr lvl="2"/>
            <a:r>
              <a:rPr lang="en-US" dirty="0"/>
              <a:t>ASP.NET MVC (</a:t>
            </a:r>
            <a:r>
              <a:rPr lang="en-US" dirty="0" err="1"/>
              <a:t>Json</a:t>
            </a:r>
            <a:r>
              <a:rPr lang="en-US" dirty="0"/>
              <a:t>)</a:t>
            </a:r>
          </a:p>
          <a:p>
            <a:pPr lvl="2"/>
            <a:r>
              <a:rPr lang="en-US" dirty="0"/>
              <a:t>WCF (</a:t>
            </a:r>
            <a:r>
              <a:rPr lang="en-US" dirty="0" err="1"/>
              <a:t>oData</a:t>
            </a:r>
            <a:r>
              <a:rPr lang="en-US" dirty="0"/>
              <a:t>)</a:t>
            </a:r>
          </a:p>
          <a:p>
            <a:pPr marL="0" indent="0">
              <a:buNone/>
            </a:pPr>
            <a:endParaRPr lang="en-US" dirty="0"/>
          </a:p>
        </p:txBody>
      </p:sp>
    </p:spTree>
    <p:extLst>
      <p:ext uri="{BB962C8B-B14F-4D97-AF65-F5344CB8AC3E}">
        <p14:creationId xmlns:p14="http://schemas.microsoft.com/office/powerpoint/2010/main" val="15977324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TweetPic</a:t>
            </a:r>
            <a:r>
              <a:rPr lang="en-US" dirty="0" smtClean="0"/>
              <a:t> Server</a:t>
            </a:r>
            <a:endParaRPr lang="en-US" dirty="0"/>
          </a:p>
        </p:txBody>
      </p:sp>
      <p:sp>
        <p:nvSpPr>
          <p:cNvPr id="5" name="Content Placeholder 4"/>
          <p:cNvSpPr>
            <a:spLocks noGrp="1"/>
          </p:cNvSpPr>
          <p:nvPr>
            <p:ph sz="half" idx="2"/>
          </p:nvPr>
        </p:nvSpPr>
        <p:spPr>
          <a:solidFill>
            <a:srgbClr val="FFFF00">
              <a:alpha val="19000"/>
            </a:srgbClr>
          </a:solidFill>
        </p:spPr>
        <p:style>
          <a:lnRef idx="2">
            <a:schemeClr val="accent6"/>
          </a:lnRef>
          <a:fillRef idx="1">
            <a:schemeClr val="lt1"/>
          </a:fillRef>
          <a:effectRef idx="0">
            <a:schemeClr val="accent6"/>
          </a:effectRef>
          <a:fontRef idx="minor">
            <a:schemeClr val="dk1"/>
          </a:fontRef>
        </p:style>
        <p:txBody>
          <a:bodyPr>
            <a:normAutofit fontScale="70000" lnSpcReduction="20000"/>
          </a:bodyPr>
          <a:lstStyle/>
          <a:p>
            <a:r>
              <a:rPr lang="en-US" dirty="0" smtClean="0"/>
              <a:t>Lots of C# Server technologies are available:</a:t>
            </a:r>
          </a:p>
          <a:p>
            <a:pPr lvl="1"/>
            <a:r>
              <a:rPr lang="en-US" dirty="0" err="1"/>
              <a:t>nHibernate</a:t>
            </a:r>
            <a:endParaRPr lang="en-US" dirty="0"/>
          </a:p>
          <a:p>
            <a:pPr lvl="1"/>
            <a:r>
              <a:rPr lang="en-US" dirty="0" err="1" smtClean="0"/>
              <a:t>RavenDB</a:t>
            </a:r>
            <a:endParaRPr lang="en-US" dirty="0" smtClean="0"/>
          </a:p>
          <a:p>
            <a:pPr lvl="1"/>
            <a:r>
              <a:rPr lang="en-US" dirty="0" err="1" smtClean="0"/>
              <a:t>Lucene.Net</a:t>
            </a:r>
            <a:endParaRPr lang="en-US" dirty="0" smtClean="0"/>
          </a:p>
          <a:p>
            <a:pPr lvl="1"/>
            <a:r>
              <a:rPr lang="en-US" dirty="0" smtClean="0"/>
              <a:t>MVC </a:t>
            </a:r>
            <a:r>
              <a:rPr lang="en-US" dirty="0" err="1" smtClean="0"/>
              <a:t>Async</a:t>
            </a:r>
            <a:r>
              <a:rPr lang="en-US" dirty="0" smtClean="0"/>
              <a:t> (+</a:t>
            </a:r>
            <a:r>
              <a:rPr lang="en-US" dirty="0" err="1" smtClean="0"/>
              <a:t>SignalR</a:t>
            </a:r>
            <a:r>
              <a:rPr lang="en-US" dirty="0" smtClean="0"/>
              <a:t>)</a:t>
            </a:r>
          </a:p>
          <a:p>
            <a:pPr lvl="1"/>
            <a:r>
              <a:rPr lang="en-US" dirty="0" err="1" smtClean="0"/>
              <a:t>ServiceStack</a:t>
            </a:r>
            <a:endParaRPr lang="en-US" dirty="0"/>
          </a:p>
          <a:p>
            <a:pPr lvl="1"/>
            <a:r>
              <a:rPr lang="en-US" dirty="0" smtClean="0"/>
              <a:t>Direct Azure Access (Secure Access Signatures)</a:t>
            </a:r>
          </a:p>
          <a:p>
            <a:pPr lvl="1"/>
            <a:r>
              <a:rPr lang="en-US" dirty="0" err="1" smtClean="0"/>
              <a:t>WebAPI</a:t>
            </a:r>
            <a:endParaRPr lang="en-US" dirty="0" smtClean="0"/>
          </a:p>
          <a:p>
            <a:pPr lvl="1"/>
            <a:r>
              <a:rPr lang="en-US" dirty="0" err="1" smtClean="0"/>
              <a:t>OpenRasta</a:t>
            </a:r>
            <a:endParaRPr lang="en-US" dirty="0" smtClean="0"/>
          </a:p>
          <a:p>
            <a:pPr lvl="1"/>
            <a:r>
              <a:rPr lang="en-US" dirty="0" err="1" smtClean="0"/>
              <a:t>Simple.Web</a:t>
            </a:r>
            <a:endParaRPr lang="en-US" dirty="0" smtClean="0"/>
          </a:p>
          <a:p>
            <a:pPr lvl="1"/>
            <a:r>
              <a:rPr lang="en-US" dirty="0" err="1" smtClean="0"/>
              <a:t>Nancyfx</a:t>
            </a:r>
            <a:endParaRPr lang="en-US" dirty="0" smtClean="0"/>
          </a:p>
          <a:p>
            <a:pPr lvl="1"/>
            <a:r>
              <a:rPr lang="en-US" dirty="0" err="1" smtClean="0"/>
              <a:t>FubuMvc</a:t>
            </a:r>
            <a:endParaRPr lang="en-US" dirty="0" smtClean="0"/>
          </a:p>
          <a:p>
            <a:pPr lvl="1"/>
            <a:r>
              <a:rPr lang="en-US" dirty="0" smtClean="0"/>
              <a:t>ASMX and </a:t>
            </a:r>
            <a:r>
              <a:rPr lang="en-US" dirty="0" err="1" smtClean="0"/>
              <a:t>WebForms</a:t>
            </a:r>
            <a:endParaRPr lang="en-US" dirty="0" smtClean="0"/>
          </a:p>
          <a:p>
            <a:pPr lvl="1"/>
            <a:r>
              <a:rPr lang="en-US" dirty="0" err="1" smtClean="0"/>
              <a:t>ProtocolBuffers</a:t>
            </a:r>
            <a:endParaRPr lang="en-US" dirty="0" smtClean="0"/>
          </a:p>
          <a:p>
            <a:pPr lvl="1"/>
            <a:r>
              <a:rPr lang="en-US" dirty="0" smtClean="0"/>
              <a:t>…</a:t>
            </a:r>
          </a:p>
        </p:txBody>
      </p:sp>
      <p:sp>
        <p:nvSpPr>
          <p:cNvPr id="7" name="Content Placeholder 5"/>
          <p:cNvSpPr txBox="1">
            <a:spLocks/>
          </p:cNvSpPr>
          <p:nvPr/>
        </p:nvSpPr>
        <p:spPr>
          <a:xfrm>
            <a:off x="4572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Server:</a:t>
            </a:r>
          </a:p>
          <a:p>
            <a:pPr lvl="1"/>
            <a:r>
              <a:rPr lang="en-US" dirty="0" smtClean="0"/>
              <a:t>Storage:</a:t>
            </a:r>
          </a:p>
          <a:p>
            <a:pPr lvl="2"/>
            <a:r>
              <a:rPr lang="en-US" dirty="0" smtClean="0"/>
              <a:t>Code First Entity Framework</a:t>
            </a:r>
          </a:p>
          <a:p>
            <a:pPr lvl="2"/>
            <a:r>
              <a:rPr lang="en-US" dirty="0" smtClean="0"/>
              <a:t>Azure C# SDK</a:t>
            </a:r>
          </a:p>
          <a:p>
            <a:pPr lvl="1"/>
            <a:r>
              <a:rPr lang="en-US" dirty="0" smtClean="0"/>
              <a:t>Logic/Services:</a:t>
            </a:r>
          </a:p>
          <a:p>
            <a:pPr lvl="2"/>
            <a:r>
              <a:rPr lang="en-US" dirty="0" smtClean="0"/>
              <a:t>Custom C#</a:t>
            </a:r>
          </a:p>
          <a:p>
            <a:pPr lvl="2"/>
            <a:r>
              <a:rPr lang="en-US" dirty="0" err="1" smtClean="0"/>
              <a:t>Twitterizer</a:t>
            </a:r>
            <a:endParaRPr lang="en-US" dirty="0" smtClean="0"/>
          </a:p>
          <a:p>
            <a:pPr lvl="1"/>
            <a:r>
              <a:rPr lang="en-US" dirty="0" smtClean="0"/>
              <a:t>Presentation:</a:t>
            </a:r>
          </a:p>
          <a:p>
            <a:pPr lvl="2"/>
            <a:r>
              <a:rPr lang="en-US" dirty="0" smtClean="0"/>
              <a:t>ASP.NET MVC (</a:t>
            </a:r>
            <a:r>
              <a:rPr lang="en-US" dirty="0" err="1" smtClean="0"/>
              <a:t>Json</a:t>
            </a:r>
            <a:r>
              <a:rPr lang="en-US" dirty="0" smtClean="0"/>
              <a:t>)</a:t>
            </a:r>
          </a:p>
          <a:p>
            <a:pPr lvl="2"/>
            <a:r>
              <a:rPr lang="en-US" dirty="0" smtClean="0"/>
              <a:t>WCF (</a:t>
            </a:r>
            <a:r>
              <a:rPr lang="en-US" dirty="0" err="1" smtClean="0"/>
              <a:t>oData</a:t>
            </a:r>
            <a:r>
              <a:rPr lang="en-US" dirty="0" smtClean="0"/>
              <a:t>)</a:t>
            </a:r>
          </a:p>
          <a:p>
            <a:pPr marL="0" indent="0">
              <a:buFont typeface="Arial" pitchFamily="34" charset="0"/>
              <a:buNone/>
            </a:pPr>
            <a:endParaRPr lang="en-US" dirty="0"/>
          </a:p>
        </p:txBody>
      </p:sp>
    </p:spTree>
    <p:extLst>
      <p:ext uri="{BB962C8B-B14F-4D97-AF65-F5344CB8AC3E}">
        <p14:creationId xmlns:p14="http://schemas.microsoft.com/office/powerpoint/2010/main" val="2371611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Sophistication =&gt; Size Matters!</a:t>
            </a:r>
            <a:endParaRPr lang="en-US" dirty="0"/>
          </a:p>
        </p:txBody>
      </p:sp>
      <p:sp>
        <p:nvSpPr>
          <p:cNvPr id="3" name="Content Placeholder 2"/>
          <p:cNvSpPr>
            <a:spLocks noGrp="1"/>
          </p:cNvSpPr>
          <p:nvPr>
            <p:ph sz="half" idx="1"/>
          </p:nvPr>
        </p:nvSpPr>
        <p:spPr>
          <a:xfrm>
            <a:off x="304800" y="1600200"/>
            <a:ext cx="4038600" cy="4525963"/>
          </a:xfrm>
        </p:spPr>
        <p:txBody>
          <a:bodyPr>
            <a:normAutofit/>
          </a:bodyPr>
          <a:lstStyle/>
          <a:p>
            <a:pPr marL="0" indent="0">
              <a:buNone/>
            </a:pPr>
            <a:r>
              <a:rPr lang="en-US" sz="1800" dirty="0" smtClean="0"/>
              <a:t>XML list of 100 pictures</a:t>
            </a:r>
          </a:p>
          <a:p>
            <a:endParaRPr lang="en-US" sz="1800" dirty="0"/>
          </a:p>
        </p:txBody>
      </p:sp>
      <p:sp>
        <p:nvSpPr>
          <p:cNvPr id="4" name="Content Placeholder 3"/>
          <p:cNvSpPr>
            <a:spLocks noGrp="1"/>
          </p:cNvSpPr>
          <p:nvPr>
            <p:ph sz="half" idx="2"/>
          </p:nvPr>
        </p:nvSpPr>
        <p:spPr>
          <a:xfrm>
            <a:off x="3200400" y="1600200"/>
            <a:ext cx="4038600" cy="4525963"/>
          </a:xfrm>
        </p:spPr>
        <p:txBody>
          <a:bodyPr>
            <a:normAutofit/>
          </a:bodyPr>
          <a:lstStyle/>
          <a:p>
            <a:pPr marL="0" indent="0">
              <a:buNone/>
            </a:pPr>
            <a:r>
              <a:rPr lang="en-US" sz="1800" dirty="0" smtClean="0"/>
              <a:t>JSON list of 100 pictures</a:t>
            </a:r>
            <a:endParaRPr lang="en-US" sz="180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440892"/>
            <a:ext cx="2978215" cy="2246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401546"/>
            <a:ext cx="2590800" cy="239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3"/>
          <p:cNvSpPr txBox="1">
            <a:spLocks/>
          </p:cNvSpPr>
          <p:nvPr/>
        </p:nvSpPr>
        <p:spPr>
          <a:xfrm>
            <a:off x="60960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1800" dirty="0" err="1" smtClean="0"/>
              <a:t>Gzip</a:t>
            </a:r>
            <a:r>
              <a:rPr lang="en-US" sz="1800" dirty="0" smtClean="0"/>
              <a:t> JSON list of 100 pictures</a:t>
            </a:r>
            <a:endParaRPr lang="en-US" sz="1800"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401546"/>
            <a:ext cx="2590800" cy="239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19200" y="5179367"/>
            <a:ext cx="816249" cy="461665"/>
          </a:xfrm>
          <a:prstGeom prst="rect">
            <a:avLst/>
          </a:prstGeom>
          <a:noFill/>
        </p:spPr>
        <p:txBody>
          <a:bodyPr wrap="none" rtlCol="0">
            <a:spAutoFit/>
          </a:bodyPr>
          <a:lstStyle/>
          <a:p>
            <a:r>
              <a:rPr lang="en-US" sz="2400" b="1" dirty="0" smtClean="0"/>
              <a:t>58kB</a:t>
            </a:r>
            <a:endParaRPr lang="en-US" sz="2400" b="1" dirty="0"/>
          </a:p>
        </p:txBody>
      </p:sp>
      <p:sp>
        <p:nvSpPr>
          <p:cNvPr id="10" name="TextBox 9"/>
          <p:cNvSpPr txBox="1"/>
          <p:nvPr/>
        </p:nvSpPr>
        <p:spPr>
          <a:xfrm>
            <a:off x="4163875" y="5177135"/>
            <a:ext cx="816249" cy="461665"/>
          </a:xfrm>
          <a:prstGeom prst="rect">
            <a:avLst/>
          </a:prstGeom>
          <a:noFill/>
        </p:spPr>
        <p:txBody>
          <a:bodyPr wrap="none" rtlCol="0">
            <a:spAutoFit/>
          </a:bodyPr>
          <a:lstStyle/>
          <a:p>
            <a:r>
              <a:rPr lang="en-US" sz="2400" b="1" dirty="0" smtClean="0"/>
              <a:t>21kB</a:t>
            </a:r>
            <a:endParaRPr lang="en-US" sz="2400" b="1" dirty="0"/>
          </a:p>
        </p:txBody>
      </p:sp>
      <p:sp>
        <p:nvSpPr>
          <p:cNvPr id="11" name="TextBox 10"/>
          <p:cNvSpPr txBox="1"/>
          <p:nvPr/>
        </p:nvSpPr>
        <p:spPr>
          <a:xfrm>
            <a:off x="7010400" y="5177134"/>
            <a:ext cx="660758" cy="461665"/>
          </a:xfrm>
          <a:prstGeom prst="rect">
            <a:avLst/>
          </a:prstGeom>
          <a:noFill/>
        </p:spPr>
        <p:txBody>
          <a:bodyPr wrap="none" rtlCol="0">
            <a:spAutoFit/>
          </a:bodyPr>
          <a:lstStyle/>
          <a:p>
            <a:r>
              <a:rPr lang="en-US" sz="2400" b="1" dirty="0" smtClean="0"/>
              <a:t>2kB</a:t>
            </a:r>
            <a:endParaRPr lang="en-US" sz="2400" b="1" dirty="0"/>
          </a:p>
        </p:txBody>
      </p:sp>
      <p:pic>
        <p:nvPicPr>
          <p:cNvPr id="7173" name="Picture 5" descr="http://ts3.mm.bing.net/th?id=I4833810197120250&amp;pid=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2887626"/>
            <a:ext cx="1447800" cy="142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354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TweetPic</a:t>
            </a:r>
            <a:r>
              <a:rPr lang="en-US" dirty="0" smtClean="0"/>
              <a:t> Client</a:t>
            </a: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sp>
        <p:nvSpPr>
          <p:cNvPr id="5" name="Rectangle 4"/>
          <p:cNvSpPr/>
          <p:nvPr/>
        </p:nvSpPr>
        <p:spPr>
          <a:xfrm>
            <a:off x="420130" y="2743200"/>
            <a:ext cx="399947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Service Consumption</a:t>
            </a:r>
            <a:endParaRPr lang="en-US" dirty="0"/>
          </a:p>
        </p:txBody>
      </p:sp>
      <p:sp>
        <p:nvSpPr>
          <p:cNvPr id="6" name="Rectangle 5"/>
          <p:cNvSpPr/>
          <p:nvPr/>
        </p:nvSpPr>
        <p:spPr>
          <a:xfrm>
            <a:off x="420130" y="33528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Business Logic</a:t>
            </a:r>
            <a:endParaRPr lang="en-US" dirty="0"/>
          </a:p>
        </p:txBody>
      </p:sp>
      <p:sp>
        <p:nvSpPr>
          <p:cNvPr id="7" name="Rectangle 6"/>
          <p:cNvSpPr/>
          <p:nvPr/>
        </p:nvSpPr>
        <p:spPr>
          <a:xfrm>
            <a:off x="4724400" y="2743200"/>
            <a:ext cx="39624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Local Data/Services</a:t>
            </a:r>
            <a:endParaRPr lang="en-US" dirty="0"/>
          </a:p>
        </p:txBody>
      </p:sp>
      <p:sp>
        <p:nvSpPr>
          <p:cNvPr id="8" name="Rectangle 7"/>
          <p:cNvSpPr/>
          <p:nvPr/>
        </p:nvSpPr>
        <p:spPr>
          <a:xfrm>
            <a:off x="420130" y="39624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UI Logic - </a:t>
            </a:r>
            <a:r>
              <a:rPr lang="en-US" dirty="0" err="1" smtClean="0"/>
              <a:t>ViewModels</a:t>
            </a:r>
            <a:endParaRPr lang="en-US" dirty="0"/>
          </a:p>
        </p:txBody>
      </p:sp>
      <p:sp>
        <p:nvSpPr>
          <p:cNvPr id="9" name="Rectangle 8"/>
          <p:cNvSpPr/>
          <p:nvPr/>
        </p:nvSpPr>
        <p:spPr>
          <a:xfrm>
            <a:off x="420130" y="4572000"/>
            <a:ext cx="82296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(WP7 – XAML)</a:t>
            </a:r>
            <a:endParaRPr lang="en-US" dirty="0"/>
          </a:p>
        </p:txBody>
      </p:sp>
    </p:spTree>
    <p:extLst>
      <p:ext uri="{BB962C8B-B14F-4D97-AF65-F5344CB8AC3E}">
        <p14:creationId xmlns:p14="http://schemas.microsoft.com/office/powerpoint/2010/main" val="5019244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TweetPic</a:t>
            </a:r>
            <a:r>
              <a:rPr lang="en-US" dirty="0" smtClean="0"/>
              <a:t> Client</a:t>
            </a: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sp>
        <p:nvSpPr>
          <p:cNvPr id="5" name="Rectangle 4"/>
          <p:cNvSpPr/>
          <p:nvPr/>
        </p:nvSpPr>
        <p:spPr>
          <a:xfrm>
            <a:off x="420130" y="2743200"/>
            <a:ext cx="399947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Service Consumption</a:t>
            </a:r>
            <a:endParaRPr lang="en-US" dirty="0"/>
          </a:p>
        </p:txBody>
      </p:sp>
      <p:sp>
        <p:nvSpPr>
          <p:cNvPr id="6" name="Rectangle 5"/>
          <p:cNvSpPr/>
          <p:nvPr/>
        </p:nvSpPr>
        <p:spPr>
          <a:xfrm>
            <a:off x="420130" y="33528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Business Logic</a:t>
            </a:r>
            <a:endParaRPr lang="en-US" dirty="0"/>
          </a:p>
        </p:txBody>
      </p:sp>
      <p:sp>
        <p:nvSpPr>
          <p:cNvPr id="7" name="Rectangle 6"/>
          <p:cNvSpPr/>
          <p:nvPr/>
        </p:nvSpPr>
        <p:spPr>
          <a:xfrm>
            <a:off x="4724400" y="2743200"/>
            <a:ext cx="392533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Local Data/Services</a:t>
            </a:r>
            <a:endParaRPr lang="en-US" dirty="0"/>
          </a:p>
        </p:txBody>
      </p:sp>
      <p:sp>
        <p:nvSpPr>
          <p:cNvPr id="8" name="Rectangle 7"/>
          <p:cNvSpPr/>
          <p:nvPr/>
        </p:nvSpPr>
        <p:spPr>
          <a:xfrm>
            <a:off x="420130" y="39624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UI Logic- </a:t>
            </a:r>
            <a:r>
              <a:rPr lang="en-US" dirty="0" err="1" smtClean="0"/>
              <a:t>ViewModels</a:t>
            </a:r>
            <a:endParaRPr lang="en-US" dirty="0"/>
          </a:p>
        </p:txBody>
      </p:sp>
      <p:sp>
        <p:nvSpPr>
          <p:cNvPr id="9" name="Rectangle 8"/>
          <p:cNvSpPr/>
          <p:nvPr/>
        </p:nvSpPr>
        <p:spPr>
          <a:xfrm>
            <a:off x="420130" y="4572000"/>
            <a:ext cx="392327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(WP7 – XAML)</a:t>
            </a:r>
            <a:endParaRPr lang="en-US" dirty="0"/>
          </a:p>
        </p:txBody>
      </p:sp>
      <p:sp>
        <p:nvSpPr>
          <p:cNvPr id="10" name="Rectangle 9"/>
          <p:cNvSpPr/>
          <p:nvPr/>
        </p:nvSpPr>
        <p:spPr>
          <a:xfrm>
            <a:off x="4724400" y="4572000"/>
            <a:ext cx="392327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(Droid – AXML)</a:t>
            </a:r>
            <a:endParaRPr lang="en-US" dirty="0"/>
          </a:p>
        </p:txBody>
      </p:sp>
    </p:spTree>
    <p:extLst>
      <p:ext uri="{BB962C8B-B14F-4D97-AF65-F5344CB8AC3E}">
        <p14:creationId xmlns:p14="http://schemas.microsoft.com/office/powerpoint/2010/main" val="510736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TweetPic</a:t>
            </a:r>
            <a:r>
              <a:rPr lang="en-US" dirty="0" smtClean="0"/>
              <a:t> Client</a:t>
            </a: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dirty="0"/>
          </a:p>
        </p:txBody>
      </p:sp>
      <p:sp>
        <p:nvSpPr>
          <p:cNvPr id="5" name="Rectangle 4"/>
          <p:cNvSpPr/>
          <p:nvPr/>
        </p:nvSpPr>
        <p:spPr>
          <a:xfrm>
            <a:off x="420130" y="2743200"/>
            <a:ext cx="399947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Service Consumption</a:t>
            </a:r>
            <a:endParaRPr lang="en-US" dirty="0"/>
          </a:p>
        </p:txBody>
      </p:sp>
      <p:sp>
        <p:nvSpPr>
          <p:cNvPr id="6" name="Rectangle 5"/>
          <p:cNvSpPr/>
          <p:nvPr/>
        </p:nvSpPr>
        <p:spPr>
          <a:xfrm>
            <a:off x="420130" y="33528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Business Logic</a:t>
            </a:r>
            <a:endParaRPr lang="en-US" dirty="0"/>
          </a:p>
        </p:txBody>
      </p:sp>
      <p:sp>
        <p:nvSpPr>
          <p:cNvPr id="7" name="Rectangle 6"/>
          <p:cNvSpPr/>
          <p:nvPr/>
        </p:nvSpPr>
        <p:spPr>
          <a:xfrm>
            <a:off x="4724400" y="2743200"/>
            <a:ext cx="392533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Local Data/Services</a:t>
            </a:r>
            <a:endParaRPr lang="en-US" dirty="0"/>
          </a:p>
        </p:txBody>
      </p:sp>
      <p:sp>
        <p:nvSpPr>
          <p:cNvPr id="8" name="Rectangle 7"/>
          <p:cNvSpPr/>
          <p:nvPr/>
        </p:nvSpPr>
        <p:spPr>
          <a:xfrm>
            <a:off x="420130" y="39624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UI Logic- </a:t>
            </a:r>
            <a:r>
              <a:rPr lang="en-US" dirty="0" err="1" smtClean="0"/>
              <a:t>ViewModels</a:t>
            </a:r>
            <a:endParaRPr lang="en-US" dirty="0"/>
          </a:p>
        </p:txBody>
      </p:sp>
      <p:sp>
        <p:nvSpPr>
          <p:cNvPr id="11" name="Rectangle 10"/>
          <p:cNvSpPr/>
          <p:nvPr/>
        </p:nvSpPr>
        <p:spPr>
          <a:xfrm>
            <a:off x="420130" y="46482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(WP7)</a:t>
            </a:r>
            <a:endParaRPr lang="en-US" dirty="0"/>
          </a:p>
        </p:txBody>
      </p:sp>
      <p:sp>
        <p:nvSpPr>
          <p:cNvPr id="12" name="Rectangle 11"/>
          <p:cNvSpPr/>
          <p:nvPr/>
        </p:nvSpPr>
        <p:spPr>
          <a:xfrm>
            <a:off x="2520779" y="46482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a:t>
            </a:r>
            <a:r>
              <a:rPr lang="en-US" dirty="0" err="1" smtClean="0"/>
              <a:t>iOS</a:t>
            </a:r>
            <a:r>
              <a:rPr lang="en-US" dirty="0" smtClean="0"/>
              <a:t>)</a:t>
            </a:r>
            <a:endParaRPr lang="en-US" dirty="0"/>
          </a:p>
        </p:txBody>
      </p:sp>
      <p:sp>
        <p:nvSpPr>
          <p:cNvPr id="13" name="Rectangle 12"/>
          <p:cNvSpPr/>
          <p:nvPr/>
        </p:nvSpPr>
        <p:spPr>
          <a:xfrm>
            <a:off x="4596714" y="46482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(Droid)</a:t>
            </a:r>
            <a:endParaRPr lang="en-US" dirty="0"/>
          </a:p>
        </p:txBody>
      </p:sp>
      <p:sp>
        <p:nvSpPr>
          <p:cNvPr id="14" name="Rectangle 13"/>
          <p:cNvSpPr/>
          <p:nvPr/>
        </p:nvSpPr>
        <p:spPr>
          <a:xfrm>
            <a:off x="6705600" y="46482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(Win8)</a:t>
            </a:r>
            <a:endParaRPr lang="en-US" dirty="0"/>
          </a:p>
        </p:txBody>
      </p:sp>
    </p:spTree>
    <p:extLst>
      <p:ext uri="{BB962C8B-B14F-4D97-AF65-F5344CB8AC3E}">
        <p14:creationId xmlns:p14="http://schemas.microsoft.com/office/powerpoint/2010/main" val="11369520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Autofit/>
          </a:bodyPr>
          <a:lstStyle/>
          <a:p>
            <a:r>
              <a:rPr lang="en-US" sz="8000" b="1" dirty="0" smtClean="0"/>
              <a:t>Some Examples</a:t>
            </a:r>
            <a:br>
              <a:rPr lang="en-US" sz="8000" b="1" dirty="0" smtClean="0"/>
            </a:br>
            <a:r>
              <a:rPr lang="en-US" sz="6000" dirty="0" smtClean="0"/>
              <a:t>C#</a:t>
            </a:r>
            <a:endParaRPr lang="en-US" sz="19900" dirty="0"/>
          </a:p>
        </p:txBody>
      </p:sp>
    </p:spTree>
    <p:extLst>
      <p:ext uri="{BB962C8B-B14F-4D97-AF65-F5344CB8AC3E}">
        <p14:creationId xmlns:p14="http://schemas.microsoft.com/office/powerpoint/2010/main" val="977714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Real World Example: Lottery Results app</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http://breathingtech.com/wp-content/uploads/2010/07/wp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437370"/>
            <a:ext cx="1573589"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72544" y="3200400"/>
            <a:ext cx="1651856"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Role</a:t>
            </a:r>
            <a:endParaRPr lang="en-US" dirty="0"/>
          </a:p>
        </p:txBody>
      </p:sp>
      <p:sp>
        <p:nvSpPr>
          <p:cNvPr id="5" name="Flowchart: Magnetic Disk 4"/>
          <p:cNvSpPr/>
          <p:nvPr/>
        </p:nvSpPr>
        <p:spPr>
          <a:xfrm>
            <a:off x="5105400" y="4267200"/>
            <a:ext cx="990600" cy="1600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a:t>
            </a:r>
            <a:endParaRPr lang="en-US" dirty="0"/>
          </a:p>
        </p:txBody>
      </p:sp>
      <p:sp>
        <p:nvSpPr>
          <p:cNvPr id="7" name="Rectangle 6"/>
          <p:cNvSpPr/>
          <p:nvPr/>
        </p:nvSpPr>
        <p:spPr>
          <a:xfrm>
            <a:off x="6553200" y="3202459"/>
            <a:ext cx="1447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Worker Role</a:t>
            </a:r>
            <a:endParaRPr lang="en-US" dirty="0"/>
          </a:p>
        </p:txBody>
      </p:sp>
      <p:sp>
        <p:nvSpPr>
          <p:cNvPr id="9" name="U-Turn Arrow 8"/>
          <p:cNvSpPr/>
          <p:nvPr/>
        </p:nvSpPr>
        <p:spPr>
          <a:xfrm flipH="1">
            <a:off x="1371600" y="1752600"/>
            <a:ext cx="5867400" cy="1295400"/>
          </a:xfrm>
          <a:prstGeom prst="uturnArrow">
            <a:avLst>
              <a:gd name="adj1" fmla="val 14826"/>
              <a:gd name="adj2" fmla="val 25000"/>
              <a:gd name="adj3" fmla="val 25000"/>
              <a:gd name="adj4" fmla="val 43750"/>
              <a:gd name="adj5" fmla="val 5973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tx1"/>
              </a:solidFill>
            </a:endParaRPr>
          </a:p>
        </p:txBody>
      </p:sp>
      <p:sp>
        <p:nvSpPr>
          <p:cNvPr id="10" name="TextBox 9"/>
          <p:cNvSpPr txBox="1"/>
          <p:nvPr/>
        </p:nvSpPr>
        <p:spPr>
          <a:xfrm>
            <a:off x="3986943" y="1905000"/>
            <a:ext cx="636713" cy="369332"/>
          </a:xfrm>
          <a:prstGeom prst="rect">
            <a:avLst/>
          </a:prstGeom>
          <a:noFill/>
        </p:spPr>
        <p:txBody>
          <a:bodyPr wrap="none" rtlCol="0">
            <a:spAutoFit/>
          </a:bodyPr>
          <a:lstStyle/>
          <a:p>
            <a:r>
              <a:rPr lang="en-US" dirty="0" smtClean="0"/>
              <a:t>Push</a:t>
            </a:r>
            <a:endParaRPr lang="en-US" dirty="0"/>
          </a:p>
        </p:txBody>
      </p:sp>
      <p:sp>
        <p:nvSpPr>
          <p:cNvPr id="11" name="Left-Right Arrow 10"/>
          <p:cNvSpPr/>
          <p:nvPr/>
        </p:nvSpPr>
        <p:spPr>
          <a:xfrm>
            <a:off x="2362200" y="3429000"/>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Left-Right Arrow 12"/>
          <p:cNvSpPr/>
          <p:nvPr/>
        </p:nvSpPr>
        <p:spPr>
          <a:xfrm rot="2051924">
            <a:off x="4473109" y="4205811"/>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Left-Right Arrow 13"/>
          <p:cNvSpPr/>
          <p:nvPr/>
        </p:nvSpPr>
        <p:spPr>
          <a:xfrm rot="8516956">
            <a:off x="6119564" y="4185979"/>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8849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Survival, </a:t>
            </a:r>
            <a:r>
              <a:rPr lang="en-US" sz="3600" dirty="0" smtClean="0"/>
              <a:t>Inquiry, </a:t>
            </a:r>
            <a:r>
              <a:rPr lang="en-US" sz="3600" dirty="0"/>
              <a:t>Sophistication</a:t>
            </a:r>
          </a:p>
        </p:txBody>
      </p:sp>
      <p:pic>
        <p:nvPicPr>
          <p:cNvPr id="8196" name="Picture 4" descr="Douglas Adam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4647736"/>
            <a:ext cx="609600" cy="8046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981200" y="4538008"/>
            <a:ext cx="6019800" cy="1384995"/>
          </a:xfrm>
          <a:prstGeom prst="rect">
            <a:avLst/>
          </a:prstGeom>
        </p:spPr>
        <p:txBody>
          <a:bodyPr wrap="square">
            <a:spAutoFit/>
          </a:bodyPr>
          <a:lstStyle/>
          <a:p>
            <a:r>
              <a:rPr lang="en-US" sz="1400" dirty="0" smtClean="0"/>
              <a:t>“The History of every major Galactic Civilization tends to pass through three distinct and recognizable phases, those of Survival, Inquiry and Sophistication, otherwise known as the How, Why, and Where phases.  For instance, the first phase is characterized by the question 'How can we eat?' the second by the question 'Why do we eat?' and the third by the question 'Where shall we have lunch?” </a:t>
            </a:r>
            <a:endParaRPr lang="en-US" sz="1400" dirty="0"/>
          </a:p>
        </p:txBody>
      </p:sp>
      <p:sp>
        <p:nvSpPr>
          <p:cNvPr id="8" name="Rectangle 7"/>
          <p:cNvSpPr/>
          <p:nvPr/>
        </p:nvSpPr>
        <p:spPr>
          <a:xfrm>
            <a:off x="1219200" y="6138446"/>
            <a:ext cx="6096000" cy="338554"/>
          </a:xfrm>
          <a:prstGeom prst="rect">
            <a:avLst/>
          </a:prstGeom>
        </p:spPr>
        <p:txBody>
          <a:bodyPr wrap="square">
            <a:spAutoFit/>
          </a:bodyPr>
          <a:lstStyle/>
          <a:p>
            <a:r>
              <a:rPr lang="en-US" sz="1600" i="1" dirty="0"/>
              <a:t>― Douglas Adams, The Restaurant at the End of the Universe</a:t>
            </a:r>
          </a:p>
        </p:txBody>
      </p:sp>
      <p:sp>
        <p:nvSpPr>
          <p:cNvPr id="10" name="TextBox 9"/>
          <p:cNvSpPr txBox="1"/>
          <p:nvPr/>
        </p:nvSpPr>
        <p:spPr>
          <a:xfrm>
            <a:off x="1524000" y="1676400"/>
            <a:ext cx="5892575" cy="2246769"/>
          </a:xfrm>
          <a:prstGeom prst="rect">
            <a:avLst/>
          </a:prstGeom>
          <a:noFill/>
        </p:spPr>
        <p:txBody>
          <a:bodyPr wrap="none" rtlCol="0">
            <a:spAutoFit/>
          </a:bodyPr>
          <a:lstStyle/>
          <a:p>
            <a:pPr marL="342900" indent="-342900">
              <a:buFont typeface="+mj-lt"/>
              <a:buAutoNum type="arabicPeriod"/>
            </a:pPr>
            <a:r>
              <a:rPr lang="en-US" sz="3600" dirty="0" smtClean="0"/>
              <a:t>How can we eat?</a:t>
            </a:r>
            <a:br>
              <a:rPr lang="en-US" sz="3600" dirty="0" smtClean="0"/>
            </a:br>
            <a:endParaRPr lang="en-US" sz="1600" dirty="0" smtClean="0"/>
          </a:p>
          <a:p>
            <a:pPr marL="342900" indent="-342900">
              <a:buFont typeface="+mj-lt"/>
              <a:buAutoNum type="arabicPeriod"/>
            </a:pPr>
            <a:r>
              <a:rPr lang="en-US" sz="3600" dirty="0" smtClean="0"/>
              <a:t>Why do we eat?</a:t>
            </a:r>
            <a:br>
              <a:rPr lang="en-US" sz="3600" dirty="0" smtClean="0"/>
            </a:br>
            <a:endParaRPr lang="en-US" sz="1600" dirty="0" smtClean="0"/>
          </a:p>
          <a:p>
            <a:pPr marL="342900" indent="-342900">
              <a:buFont typeface="+mj-lt"/>
              <a:buAutoNum type="arabicPeriod"/>
            </a:pPr>
            <a:r>
              <a:rPr lang="en-US" sz="3600" dirty="0" smtClean="0"/>
              <a:t>Where shall we have lunch?</a:t>
            </a:r>
            <a:endParaRPr lang="en-US" sz="3600" dirty="0"/>
          </a:p>
        </p:txBody>
      </p:sp>
    </p:spTree>
    <p:extLst>
      <p:ext uri="{BB962C8B-B14F-4D97-AF65-F5344CB8AC3E}">
        <p14:creationId xmlns:p14="http://schemas.microsoft.com/office/powerpoint/2010/main" val="9156878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RunSat</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3910744" y="3200400"/>
            <a:ext cx="1651856"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ConventionallyHosted</a:t>
            </a:r>
            <a:endParaRPr lang="en-US" dirty="0" smtClean="0"/>
          </a:p>
          <a:p>
            <a:pPr algn="ctr"/>
            <a:r>
              <a:rPr lang="en-US" dirty="0" smtClean="0"/>
              <a:t>Web Site</a:t>
            </a:r>
            <a:endParaRPr lang="en-US" dirty="0"/>
          </a:p>
        </p:txBody>
      </p:sp>
      <p:sp>
        <p:nvSpPr>
          <p:cNvPr id="5" name="Flowchart: Magnetic Disk 4"/>
          <p:cNvSpPr/>
          <p:nvPr/>
        </p:nvSpPr>
        <p:spPr>
          <a:xfrm>
            <a:off x="6553200" y="4232190"/>
            <a:ext cx="990600" cy="1600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Blob Storage</a:t>
            </a:r>
            <a:endParaRPr lang="en-US" dirty="0"/>
          </a:p>
        </p:txBody>
      </p:sp>
      <p:sp>
        <p:nvSpPr>
          <p:cNvPr id="11" name="Left-Right Arrow 10"/>
          <p:cNvSpPr/>
          <p:nvPr/>
        </p:nvSpPr>
        <p:spPr>
          <a:xfrm>
            <a:off x="3048000" y="3429000"/>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Left-Right Arrow 12"/>
          <p:cNvSpPr/>
          <p:nvPr/>
        </p:nvSpPr>
        <p:spPr>
          <a:xfrm rot="2051924">
            <a:off x="5769372" y="4170801"/>
            <a:ext cx="609600" cy="381000"/>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290" name="Picture 2" descr="screenshotDiary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289" y="2286000"/>
            <a:ext cx="1714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Flowchart: Magnetic Disk 14"/>
          <p:cNvSpPr/>
          <p:nvPr/>
        </p:nvSpPr>
        <p:spPr>
          <a:xfrm>
            <a:off x="4241372" y="1633151"/>
            <a:ext cx="990600" cy="1600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SQL Server</a:t>
            </a:r>
            <a:endParaRPr lang="en-US" dirty="0"/>
          </a:p>
        </p:txBody>
      </p:sp>
    </p:spTree>
    <p:extLst>
      <p:ext uri="{BB962C8B-B14F-4D97-AF65-F5344CB8AC3E}">
        <p14:creationId xmlns:p14="http://schemas.microsoft.com/office/powerpoint/2010/main" val="803393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Conference App</a:t>
            </a: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dirty="0"/>
          </a:p>
        </p:txBody>
      </p:sp>
      <p:pic>
        <p:nvPicPr>
          <p:cNvPr id="5" name="Picture 2" descr="C:\Projects\Misc\Cirrious.Conference\Cirrious.Conference.UI.WP7\Screenshots\compos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400"/>
            <a:ext cx="6095999" cy="16252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Projects\Misc\Cirrious.Conference\Cirrious.Conference.UI.Touch\Screenshots\compo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476" y="3150201"/>
            <a:ext cx="6014734" cy="1625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Projects\Misc\Cirrious.Conference\Cirrious.Conference.UI.Droid\Screenshots\composi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843" y="4953000"/>
            <a:ext cx="6095999" cy="162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2466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chart.apis.google.com/chart?chs=500x500&amp;cht=qr&amp;choe=ISO-8859-1&amp;chl=y1y3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171450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 London Conference App</a:t>
            </a:r>
            <a:endParaRPr lang="en-US" dirty="0"/>
          </a:p>
        </p:txBody>
      </p:sp>
      <p:sp>
        <p:nvSpPr>
          <p:cNvPr id="3" name="Content Placeholder 2"/>
          <p:cNvSpPr>
            <a:spLocks noGrp="1"/>
          </p:cNvSpPr>
          <p:nvPr>
            <p:ph idx="1"/>
          </p:nvPr>
        </p:nvSpPr>
        <p:spPr>
          <a:xfrm>
            <a:off x="4495800" y="1600200"/>
            <a:ext cx="4191000" cy="4525963"/>
          </a:xfrm>
        </p:spPr>
        <p:txBody>
          <a:bodyPr/>
          <a:lstStyle/>
          <a:p>
            <a:pPr marL="0" indent="0">
              <a:buNone/>
            </a:pPr>
            <a:r>
              <a:rPr lang="en-US" dirty="0" smtClean="0"/>
              <a:t>Session Check In:</a:t>
            </a:r>
            <a:br>
              <a:rPr lang="en-US" dirty="0" smtClean="0"/>
            </a:b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2547612"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8490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London Conference </a:t>
            </a:r>
            <a:r>
              <a:rPr lang="en-US" dirty="0" smtClean="0"/>
              <a:t>App</a:t>
            </a:r>
            <a:br>
              <a:rPr lang="en-US" dirty="0" smtClean="0"/>
            </a:br>
            <a:r>
              <a:rPr lang="en-US" dirty="0" smtClean="0"/>
              <a:t>… </a:t>
            </a:r>
            <a:r>
              <a:rPr lang="en-US" sz="2700" dirty="0" smtClean="0"/>
              <a:t>including </a:t>
            </a:r>
            <a:r>
              <a:rPr lang="en-US" sz="2700" dirty="0" err="1" smtClean="0"/>
              <a:t>WinRT</a:t>
            </a:r>
            <a:r>
              <a:rPr lang="en-US" sz="2700" dirty="0" smtClean="0"/>
              <a:t> </a:t>
            </a:r>
            <a:endParaRPr lang="en-US" sz="2700" dirty="0"/>
          </a:p>
        </p:txBody>
      </p:sp>
      <p:sp>
        <p:nvSpPr>
          <p:cNvPr id="4" name="Content Placeholder 3"/>
          <p:cNvSpPr>
            <a:spLocks noGrp="1"/>
          </p:cNvSpPr>
          <p:nvPr>
            <p:ph sz="half" idx="2"/>
          </p:nvPr>
        </p:nvSpPr>
        <p:spPr/>
        <p:txBody>
          <a:bodyPr/>
          <a:lstStyle/>
          <a:p>
            <a:endParaRPr lang="en-US"/>
          </a:p>
        </p:txBody>
      </p:sp>
      <p:pic>
        <p:nvPicPr>
          <p:cNvPr id="14338" name="Picture 2" descr="http://www.microsoft.com/global/surface/en/us/publishingimages/new/he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203" y="1641566"/>
            <a:ext cx="5984197" cy="437823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457200" y="2057400"/>
            <a:ext cx="4038600" cy="4068763"/>
          </a:xfrm>
        </p:spPr>
        <p:txBody>
          <a:bodyPr/>
          <a:lstStyle/>
          <a:p>
            <a:r>
              <a:rPr lang="en-US" dirty="0" smtClean="0"/>
              <a:t>Azure Server based</a:t>
            </a:r>
          </a:p>
          <a:p>
            <a:pPr lvl="1"/>
            <a:r>
              <a:rPr lang="en-US" dirty="0" smtClean="0"/>
              <a:t>Service Download</a:t>
            </a:r>
          </a:p>
          <a:p>
            <a:pPr lvl="1"/>
            <a:r>
              <a:rPr lang="en-US" dirty="0" smtClean="0"/>
              <a:t>Twitter Authentication</a:t>
            </a:r>
          </a:p>
          <a:p>
            <a:pPr lvl="1"/>
            <a:r>
              <a:rPr lang="en-US" dirty="0" err="1" smtClean="0"/>
              <a:t>Checkin</a:t>
            </a:r>
            <a:endParaRPr lang="en-US" dirty="0" smtClean="0"/>
          </a:p>
          <a:p>
            <a:pPr lvl="1"/>
            <a:r>
              <a:rPr lang="en-US" dirty="0" err="1" smtClean="0"/>
              <a:t>Checkin</a:t>
            </a:r>
            <a:r>
              <a:rPr lang="en-US" dirty="0" smtClean="0"/>
              <a:t> Scoreboards</a:t>
            </a:r>
          </a:p>
          <a:p>
            <a:pPr lvl="1"/>
            <a:r>
              <a:rPr lang="en-US" dirty="0" smtClean="0"/>
              <a:t>Photo Upload</a:t>
            </a:r>
            <a:endParaRPr lang="en-US" dirty="0"/>
          </a:p>
        </p:txBody>
      </p:sp>
    </p:spTree>
    <p:extLst>
      <p:ext uri="{BB962C8B-B14F-4D97-AF65-F5344CB8AC3E}">
        <p14:creationId xmlns:p14="http://schemas.microsoft.com/office/powerpoint/2010/main" val="22265947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Xbox Advertising Apps</a:t>
            </a:r>
            <a:endParaRPr lang="en-US" dirty="0"/>
          </a:p>
        </p:txBody>
      </p:sp>
      <p:pic>
        <p:nvPicPr>
          <p:cNvPr id="16386" name="Picture 2" descr="http://www.blogcdn.com/www.joystiq.com/media/2010/09/kingmaker5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68" y="1524000"/>
            <a:ext cx="4299649"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2 of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151277" y="2164080"/>
            <a:ext cx="2651760" cy="44196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398" y="1982704"/>
            <a:ext cx="3505517" cy="1825791"/>
          </a:xfrm>
          <a:prstGeom prst="rect">
            <a:avLst/>
          </a:prstGeom>
        </p:spPr>
      </p:pic>
    </p:spTree>
    <p:extLst>
      <p:ext uri="{BB962C8B-B14F-4D97-AF65-F5344CB8AC3E}">
        <p14:creationId xmlns:p14="http://schemas.microsoft.com/office/powerpoint/2010/main" val="9012804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AzureApp</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6102054" cy="389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1030" y="1676400"/>
            <a:ext cx="2384370" cy="4295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3366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Autofit/>
          </a:bodyPr>
          <a:lstStyle/>
          <a:p>
            <a:r>
              <a:rPr lang="en-US" sz="8000" b="1" dirty="0" smtClean="0"/>
              <a:t>Wrap Up</a:t>
            </a:r>
            <a:br>
              <a:rPr lang="en-US" sz="8000" b="1" dirty="0" smtClean="0"/>
            </a:br>
            <a:r>
              <a:rPr lang="en-US" sz="6000" dirty="0" smtClean="0"/>
              <a:t>C#</a:t>
            </a:r>
            <a:endParaRPr lang="en-US" sz="19900" dirty="0"/>
          </a:p>
        </p:txBody>
      </p:sp>
    </p:spTree>
    <p:extLst>
      <p:ext uri="{BB962C8B-B14F-4D97-AF65-F5344CB8AC3E}">
        <p14:creationId xmlns:p14="http://schemas.microsoft.com/office/powerpoint/2010/main" val="31594870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343" y="5780518"/>
            <a:ext cx="685800" cy="86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2124" y="5780518"/>
            <a:ext cx="993876" cy="873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descr="http://images.apple.com/uk/iphone/home/images/animation/hardware_blac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5780518"/>
            <a:ext cx="445238" cy="86536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www.microsoft.com/global/surface/en/us/publishingimages/new/her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1399" y="5791200"/>
            <a:ext cx="1208201" cy="88395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techinch.com/wp-content/uploads/2010/06/azure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2227" y="-381000"/>
            <a:ext cx="21336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381000" y="52578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(WP7)</a:t>
            </a:r>
            <a:endParaRPr lang="en-US" dirty="0"/>
          </a:p>
        </p:txBody>
      </p:sp>
      <p:sp>
        <p:nvSpPr>
          <p:cNvPr id="27" name="Rectangle 26"/>
          <p:cNvSpPr/>
          <p:nvPr/>
        </p:nvSpPr>
        <p:spPr>
          <a:xfrm>
            <a:off x="2481649" y="52578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a:t>
            </a:r>
            <a:r>
              <a:rPr lang="en-US" dirty="0" err="1" smtClean="0"/>
              <a:t>iOS</a:t>
            </a:r>
            <a:r>
              <a:rPr lang="en-US" dirty="0" smtClean="0"/>
              <a:t>)</a:t>
            </a:r>
            <a:endParaRPr lang="en-US" dirty="0"/>
          </a:p>
        </p:txBody>
      </p:sp>
      <p:sp>
        <p:nvSpPr>
          <p:cNvPr id="28" name="Rectangle 27"/>
          <p:cNvSpPr/>
          <p:nvPr/>
        </p:nvSpPr>
        <p:spPr>
          <a:xfrm>
            <a:off x="4557584" y="52578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(Droid)</a:t>
            </a:r>
            <a:endParaRPr lang="en-US" dirty="0"/>
          </a:p>
        </p:txBody>
      </p:sp>
      <p:sp>
        <p:nvSpPr>
          <p:cNvPr id="29" name="Rectangle 28"/>
          <p:cNvSpPr/>
          <p:nvPr/>
        </p:nvSpPr>
        <p:spPr>
          <a:xfrm>
            <a:off x="6666470" y="52578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(Win8)</a:t>
            </a:r>
            <a:endParaRPr lang="en-US" dirty="0"/>
          </a:p>
        </p:txBody>
      </p:sp>
      <p:sp>
        <p:nvSpPr>
          <p:cNvPr id="2" name="Title 1"/>
          <p:cNvSpPr>
            <a:spLocks noGrp="1"/>
          </p:cNvSpPr>
          <p:nvPr>
            <p:ph type="title"/>
          </p:nvPr>
        </p:nvSpPr>
        <p:spPr>
          <a:xfrm>
            <a:off x="418070" y="884238"/>
            <a:ext cx="8229600" cy="1143000"/>
          </a:xfrm>
        </p:spPr>
        <p:txBody>
          <a:bodyPr/>
          <a:lstStyle/>
          <a:p>
            <a:endParaRPr lang="en-US" dirty="0"/>
          </a:p>
        </p:txBody>
      </p:sp>
      <p:sp>
        <p:nvSpPr>
          <p:cNvPr id="4" name="Rectangle 3"/>
          <p:cNvSpPr/>
          <p:nvPr/>
        </p:nvSpPr>
        <p:spPr>
          <a:xfrm>
            <a:off x="418070" y="914400"/>
            <a:ext cx="822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Access</a:t>
            </a:r>
            <a:endParaRPr lang="en-US" dirty="0"/>
          </a:p>
        </p:txBody>
      </p:sp>
      <p:sp>
        <p:nvSpPr>
          <p:cNvPr id="5" name="Rectangle 4"/>
          <p:cNvSpPr/>
          <p:nvPr/>
        </p:nvSpPr>
        <p:spPr>
          <a:xfrm>
            <a:off x="418070" y="1524000"/>
            <a:ext cx="822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Logic</a:t>
            </a:r>
            <a:endParaRPr lang="en-US" dirty="0"/>
          </a:p>
        </p:txBody>
      </p:sp>
      <p:sp>
        <p:nvSpPr>
          <p:cNvPr id="6" name="Rectangle 5"/>
          <p:cNvSpPr/>
          <p:nvPr/>
        </p:nvSpPr>
        <p:spPr>
          <a:xfrm>
            <a:off x="418070" y="2133600"/>
            <a:ext cx="822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Presentation</a:t>
            </a:r>
            <a:endParaRPr lang="en-US" dirty="0"/>
          </a:p>
        </p:txBody>
      </p:sp>
      <p:sp>
        <p:nvSpPr>
          <p:cNvPr id="7" name="Rectangle 6"/>
          <p:cNvSpPr/>
          <p:nvPr/>
        </p:nvSpPr>
        <p:spPr>
          <a:xfrm>
            <a:off x="381000" y="3429000"/>
            <a:ext cx="3976816"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Service Consumption</a:t>
            </a:r>
            <a:endParaRPr lang="en-US" dirty="0"/>
          </a:p>
        </p:txBody>
      </p:sp>
      <p:sp>
        <p:nvSpPr>
          <p:cNvPr id="8" name="Rectangle 7"/>
          <p:cNvSpPr/>
          <p:nvPr/>
        </p:nvSpPr>
        <p:spPr>
          <a:xfrm>
            <a:off x="381000" y="40386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Business Logic</a:t>
            </a:r>
            <a:endParaRPr lang="en-US" dirty="0"/>
          </a:p>
        </p:txBody>
      </p:sp>
      <p:sp>
        <p:nvSpPr>
          <p:cNvPr id="9" name="Rectangle 8"/>
          <p:cNvSpPr/>
          <p:nvPr/>
        </p:nvSpPr>
        <p:spPr>
          <a:xfrm>
            <a:off x="4662616" y="3429000"/>
            <a:ext cx="39624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Local Data/Services</a:t>
            </a:r>
            <a:endParaRPr lang="en-US" dirty="0"/>
          </a:p>
        </p:txBody>
      </p:sp>
      <p:sp>
        <p:nvSpPr>
          <p:cNvPr id="10" name="Rectangle 9"/>
          <p:cNvSpPr/>
          <p:nvPr/>
        </p:nvSpPr>
        <p:spPr>
          <a:xfrm>
            <a:off x="381000" y="46482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UI Logic</a:t>
            </a:r>
            <a:endParaRPr lang="en-US" dirty="0"/>
          </a:p>
        </p:txBody>
      </p:sp>
    </p:spTree>
    <p:extLst>
      <p:ext uri="{BB962C8B-B14F-4D97-AF65-F5344CB8AC3E}">
        <p14:creationId xmlns:p14="http://schemas.microsoft.com/office/powerpoint/2010/main" val="35501724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http://techinch.com/wp-content/uploads/2010/06/azure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2227" y="-381000"/>
            <a:ext cx="21336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381000" y="52578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(WP7)</a:t>
            </a:r>
            <a:endParaRPr lang="en-US" dirty="0"/>
          </a:p>
        </p:txBody>
      </p:sp>
      <p:sp>
        <p:nvSpPr>
          <p:cNvPr id="27" name="Rectangle 26"/>
          <p:cNvSpPr/>
          <p:nvPr/>
        </p:nvSpPr>
        <p:spPr>
          <a:xfrm>
            <a:off x="2481649" y="52578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a:t>
            </a:r>
            <a:r>
              <a:rPr lang="en-US" dirty="0" err="1" smtClean="0"/>
              <a:t>iOS</a:t>
            </a:r>
            <a:r>
              <a:rPr lang="en-US" dirty="0" smtClean="0"/>
              <a:t>)</a:t>
            </a:r>
            <a:endParaRPr lang="en-US" dirty="0"/>
          </a:p>
        </p:txBody>
      </p:sp>
      <p:sp>
        <p:nvSpPr>
          <p:cNvPr id="28" name="Rectangle 27"/>
          <p:cNvSpPr/>
          <p:nvPr/>
        </p:nvSpPr>
        <p:spPr>
          <a:xfrm>
            <a:off x="4557584" y="52578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(Droid)</a:t>
            </a:r>
            <a:endParaRPr lang="en-US" dirty="0"/>
          </a:p>
        </p:txBody>
      </p:sp>
      <p:sp>
        <p:nvSpPr>
          <p:cNvPr id="29" name="Rectangle 28"/>
          <p:cNvSpPr/>
          <p:nvPr/>
        </p:nvSpPr>
        <p:spPr>
          <a:xfrm>
            <a:off x="6666470" y="5257800"/>
            <a:ext cx="1956486"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Presentation</a:t>
            </a:r>
          </a:p>
          <a:p>
            <a:pPr algn="ctr"/>
            <a:r>
              <a:rPr lang="en-US" dirty="0" smtClean="0"/>
              <a:t>(Win8)</a:t>
            </a:r>
            <a:endParaRPr lang="en-US" dirty="0"/>
          </a:p>
        </p:txBody>
      </p:sp>
      <p:sp>
        <p:nvSpPr>
          <p:cNvPr id="2" name="Title 1"/>
          <p:cNvSpPr>
            <a:spLocks noGrp="1"/>
          </p:cNvSpPr>
          <p:nvPr>
            <p:ph type="title"/>
          </p:nvPr>
        </p:nvSpPr>
        <p:spPr>
          <a:xfrm>
            <a:off x="418070" y="884238"/>
            <a:ext cx="8229600" cy="1143000"/>
          </a:xfrm>
        </p:spPr>
        <p:txBody>
          <a:bodyPr/>
          <a:lstStyle/>
          <a:p>
            <a:endParaRPr lang="en-US" dirty="0"/>
          </a:p>
        </p:txBody>
      </p:sp>
      <p:sp>
        <p:nvSpPr>
          <p:cNvPr id="4" name="Rectangle 3"/>
          <p:cNvSpPr/>
          <p:nvPr/>
        </p:nvSpPr>
        <p:spPr>
          <a:xfrm>
            <a:off x="418070" y="914400"/>
            <a:ext cx="822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Access</a:t>
            </a:r>
            <a:endParaRPr lang="en-US" dirty="0"/>
          </a:p>
        </p:txBody>
      </p:sp>
      <p:sp>
        <p:nvSpPr>
          <p:cNvPr id="5" name="Rectangle 4"/>
          <p:cNvSpPr/>
          <p:nvPr/>
        </p:nvSpPr>
        <p:spPr>
          <a:xfrm>
            <a:off x="418070" y="1524000"/>
            <a:ext cx="822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Logic</a:t>
            </a:r>
            <a:endParaRPr lang="en-US" dirty="0"/>
          </a:p>
        </p:txBody>
      </p:sp>
      <p:sp>
        <p:nvSpPr>
          <p:cNvPr id="6" name="Rectangle 5"/>
          <p:cNvSpPr/>
          <p:nvPr/>
        </p:nvSpPr>
        <p:spPr>
          <a:xfrm>
            <a:off x="418070" y="2133600"/>
            <a:ext cx="822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Presentation</a:t>
            </a:r>
            <a:endParaRPr lang="en-US" dirty="0"/>
          </a:p>
        </p:txBody>
      </p:sp>
      <p:sp>
        <p:nvSpPr>
          <p:cNvPr id="7" name="Rectangle 6"/>
          <p:cNvSpPr/>
          <p:nvPr/>
        </p:nvSpPr>
        <p:spPr>
          <a:xfrm>
            <a:off x="381000" y="3429000"/>
            <a:ext cx="3976816"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Service Consumption</a:t>
            </a:r>
            <a:endParaRPr lang="en-US" dirty="0"/>
          </a:p>
        </p:txBody>
      </p:sp>
      <p:sp>
        <p:nvSpPr>
          <p:cNvPr id="8" name="Rectangle 7"/>
          <p:cNvSpPr/>
          <p:nvPr/>
        </p:nvSpPr>
        <p:spPr>
          <a:xfrm>
            <a:off x="381000" y="40386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Business Logic</a:t>
            </a:r>
            <a:endParaRPr lang="en-US" dirty="0"/>
          </a:p>
        </p:txBody>
      </p:sp>
      <p:sp>
        <p:nvSpPr>
          <p:cNvPr id="9" name="Rectangle 8"/>
          <p:cNvSpPr/>
          <p:nvPr/>
        </p:nvSpPr>
        <p:spPr>
          <a:xfrm>
            <a:off x="4662616" y="3429000"/>
            <a:ext cx="39624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Local Data/Services</a:t>
            </a:r>
            <a:endParaRPr lang="en-US" dirty="0"/>
          </a:p>
        </p:txBody>
      </p:sp>
      <p:sp>
        <p:nvSpPr>
          <p:cNvPr id="10" name="Rectangle 9"/>
          <p:cNvSpPr/>
          <p:nvPr/>
        </p:nvSpPr>
        <p:spPr>
          <a:xfrm>
            <a:off x="381000" y="4648200"/>
            <a:ext cx="82296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UI Logic</a:t>
            </a:r>
            <a:endParaRPr lang="en-US" dirty="0"/>
          </a:p>
        </p:txBody>
      </p:sp>
      <p:sp>
        <p:nvSpPr>
          <p:cNvPr id="15" name="TextBox 14"/>
          <p:cNvSpPr txBox="1"/>
          <p:nvPr/>
        </p:nvSpPr>
        <p:spPr>
          <a:xfrm>
            <a:off x="418070" y="958334"/>
            <a:ext cx="42351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sp>
        <p:nvSpPr>
          <p:cNvPr id="16" name="TextBox 15"/>
          <p:cNvSpPr txBox="1"/>
          <p:nvPr/>
        </p:nvSpPr>
        <p:spPr>
          <a:xfrm>
            <a:off x="418070" y="1611868"/>
            <a:ext cx="42351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sp>
        <p:nvSpPr>
          <p:cNvPr id="17" name="TextBox 16"/>
          <p:cNvSpPr txBox="1"/>
          <p:nvPr/>
        </p:nvSpPr>
        <p:spPr>
          <a:xfrm>
            <a:off x="418070" y="2221468"/>
            <a:ext cx="42351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sp>
        <p:nvSpPr>
          <p:cNvPr id="18" name="TextBox 17"/>
          <p:cNvSpPr txBox="1"/>
          <p:nvPr/>
        </p:nvSpPr>
        <p:spPr>
          <a:xfrm>
            <a:off x="395416" y="3516868"/>
            <a:ext cx="42351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sp>
        <p:nvSpPr>
          <p:cNvPr id="19" name="TextBox 18"/>
          <p:cNvSpPr txBox="1"/>
          <p:nvPr/>
        </p:nvSpPr>
        <p:spPr>
          <a:xfrm>
            <a:off x="418070" y="4114800"/>
            <a:ext cx="42351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sp>
        <p:nvSpPr>
          <p:cNvPr id="20" name="TextBox 19"/>
          <p:cNvSpPr txBox="1"/>
          <p:nvPr/>
        </p:nvSpPr>
        <p:spPr>
          <a:xfrm>
            <a:off x="418070" y="4659868"/>
            <a:ext cx="42351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sp>
        <p:nvSpPr>
          <p:cNvPr id="21" name="TextBox 20"/>
          <p:cNvSpPr txBox="1"/>
          <p:nvPr/>
        </p:nvSpPr>
        <p:spPr>
          <a:xfrm>
            <a:off x="4662616" y="3516868"/>
            <a:ext cx="42351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pic>
        <p:nvPicPr>
          <p:cNvPr id="3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343" y="5780518"/>
            <a:ext cx="685800" cy="86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2124" y="5780518"/>
            <a:ext cx="993876" cy="873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descr="http://images.apple.com/uk/iphone/home/images/animation/hardware_blac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0400" y="5780518"/>
            <a:ext cx="445238" cy="86536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www.microsoft.com/global/surface/en/us/publishingimages/new/her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1399" y="5791200"/>
            <a:ext cx="1208201" cy="883959"/>
          </a:xfrm>
          <a:prstGeom prst="rect">
            <a:avLst/>
          </a:prstGeom>
          <a:noFill/>
          <a:extLst>
            <a:ext uri="{909E8E84-426E-40DD-AFC4-6F175D3DCCD1}">
              <a14:hiddenFill xmlns:a14="http://schemas.microsoft.com/office/drawing/2010/main">
                <a:solidFill>
                  <a:srgbClr val="FFFFFF"/>
                </a:solidFill>
              </a14:hiddenFill>
            </a:ext>
          </a:extLst>
        </p:spPr>
      </p:pic>
      <p:sp>
        <p:nvSpPr>
          <p:cNvPr id="37" name="12-Point Star 36"/>
          <p:cNvSpPr/>
          <p:nvPr/>
        </p:nvSpPr>
        <p:spPr>
          <a:xfrm>
            <a:off x="268759" y="750332"/>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
        <p:nvSpPr>
          <p:cNvPr id="38" name="12-Point Star 37"/>
          <p:cNvSpPr/>
          <p:nvPr/>
        </p:nvSpPr>
        <p:spPr>
          <a:xfrm>
            <a:off x="243016" y="1365766"/>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
        <p:nvSpPr>
          <p:cNvPr id="39" name="12-Point Star 38"/>
          <p:cNvSpPr/>
          <p:nvPr/>
        </p:nvSpPr>
        <p:spPr>
          <a:xfrm>
            <a:off x="243016" y="1981200"/>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
        <p:nvSpPr>
          <p:cNvPr id="40" name="12-Point Star 39"/>
          <p:cNvSpPr/>
          <p:nvPr/>
        </p:nvSpPr>
        <p:spPr>
          <a:xfrm>
            <a:off x="228600" y="3264932"/>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
        <p:nvSpPr>
          <p:cNvPr id="41" name="12-Point Star 40"/>
          <p:cNvSpPr/>
          <p:nvPr/>
        </p:nvSpPr>
        <p:spPr>
          <a:xfrm>
            <a:off x="4434016" y="3264932"/>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
        <p:nvSpPr>
          <p:cNvPr id="42" name="12-Point Star 41"/>
          <p:cNvSpPr/>
          <p:nvPr/>
        </p:nvSpPr>
        <p:spPr>
          <a:xfrm>
            <a:off x="268759" y="3874532"/>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
        <p:nvSpPr>
          <p:cNvPr id="43" name="12-Point Star 42"/>
          <p:cNvSpPr/>
          <p:nvPr/>
        </p:nvSpPr>
        <p:spPr>
          <a:xfrm>
            <a:off x="243016" y="4390725"/>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
        <p:nvSpPr>
          <p:cNvPr id="45" name="12-Point Star 44"/>
          <p:cNvSpPr/>
          <p:nvPr/>
        </p:nvSpPr>
        <p:spPr>
          <a:xfrm>
            <a:off x="1016343" y="5638800"/>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
        <p:nvSpPr>
          <p:cNvPr id="46" name="12-Point Star 45"/>
          <p:cNvSpPr/>
          <p:nvPr/>
        </p:nvSpPr>
        <p:spPr>
          <a:xfrm>
            <a:off x="3048000" y="5680614"/>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
        <p:nvSpPr>
          <p:cNvPr id="47" name="12-Point Star 46"/>
          <p:cNvSpPr/>
          <p:nvPr/>
        </p:nvSpPr>
        <p:spPr>
          <a:xfrm>
            <a:off x="5105400" y="5692282"/>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
        <p:nvSpPr>
          <p:cNvPr id="48" name="12-Point Star 47"/>
          <p:cNvSpPr/>
          <p:nvPr/>
        </p:nvSpPr>
        <p:spPr>
          <a:xfrm>
            <a:off x="7315200" y="5680614"/>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Tree>
    <p:extLst>
      <p:ext uri="{BB962C8B-B14F-4D97-AF65-F5344CB8AC3E}">
        <p14:creationId xmlns:p14="http://schemas.microsoft.com/office/powerpoint/2010/main" val="35342380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 info…</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For Server:</a:t>
            </a:r>
          </a:p>
          <a:p>
            <a:r>
              <a:rPr lang="en-US" dirty="0" smtClean="0"/>
              <a:t>azure.com </a:t>
            </a:r>
            <a:r>
              <a:rPr lang="en-US" dirty="0">
                <a:sym typeface="Wingdings" pitchFamily="2" charset="2"/>
              </a:rPr>
              <a:t></a:t>
            </a:r>
            <a:endParaRPr lang="en-US" dirty="0"/>
          </a:p>
          <a:p>
            <a:r>
              <a:rPr lang="en-US" dirty="0" smtClean="0"/>
              <a:t>Wade Wenger’s talks on WP7/Android/</a:t>
            </a:r>
            <a:r>
              <a:rPr lang="en-US" dirty="0" err="1" smtClean="0"/>
              <a:t>iOS</a:t>
            </a:r>
            <a:r>
              <a:rPr lang="en-US" dirty="0" smtClean="0"/>
              <a:t> toolkits</a:t>
            </a:r>
          </a:p>
          <a:p>
            <a:r>
              <a:rPr lang="en-US" dirty="0" smtClean="0"/>
              <a:t>watwp.codeplex.com</a:t>
            </a:r>
          </a:p>
          <a:p>
            <a:endParaRPr lang="en-US" dirty="0"/>
          </a:p>
          <a:p>
            <a:pPr marL="0" indent="0">
              <a:buNone/>
            </a:pPr>
            <a:r>
              <a:rPr lang="en-US" dirty="0" smtClean="0"/>
              <a:t>Cross platform:</a:t>
            </a:r>
          </a:p>
          <a:p>
            <a:r>
              <a:rPr lang="en-US" dirty="0" smtClean="0"/>
              <a:t>msdn.com </a:t>
            </a:r>
            <a:r>
              <a:rPr lang="en-US" dirty="0" smtClean="0">
                <a:sym typeface="Wingdings" pitchFamily="2" charset="2"/>
              </a:rPr>
              <a:t></a:t>
            </a:r>
            <a:endParaRPr lang="en-US" dirty="0" smtClean="0"/>
          </a:p>
          <a:p>
            <a:r>
              <a:rPr lang="en-US" dirty="0" smtClean="0"/>
              <a:t>Check out the </a:t>
            </a:r>
            <a:r>
              <a:rPr lang="en-US" dirty="0" err="1" smtClean="0"/>
              <a:t>Xaminars</a:t>
            </a:r>
            <a:r>
              <a:rPr lang="en-US" dirty="0" smtClean="0"/>
              <a:t> from </a:t>
            </a:r>
            <a:r>
              <a:rPr lang="en-US" dirty="0" err="1" smtClean="0"/>
              <a:t>Xamarin</a:t>
            </a:r>
            <a:endParaRPr lang="en-US" dirty="0" smtClean="0"/>
          </a:p>
          <a:p>
            <a:r>
              <a:rPr lang="en-US" dirty="0" smtClean="0"/>
              <a:t>Books from @</a:t>
            </a:r>
            <a:r>
              <a:rPr lang="en-US" dirty="0" err="1" smtClean="0"/>
              <a:t>ChrisNTR</a:t>
            </a:r>
            <a:r>
              <a:rPr lang="en-US" dirty="0" smtClean="0"/>
              <a:t> and @</a:t>
            </a:r>
            <a:r>
              <a:rPr lang="en-US" dirty="0" err="1" smtClean="0"/>
              <a:t>Gshackles</a:t>
            </a:r>
            <a:endParaRPr lang="en-US" dirty="0" smtClean="0"/>
          </a:p>
          <a:p>
            <a:r>
              <a:rPr lang="en-US" dirty="0" smtClean="0"/>
              <a:t>Github.com/</a:t>
            </a:r>
            <a:r>
              <a:rPr lang="en-US" dirty="0" err="1" smtClean="0"/>
              <a:t>slodge</a:t>
            </a:r>
            <a:r>
              <a:rPr lang="en-US" dirty="0" smtClean="0"/>
              <a:t>/</a:t>
            </a:r>
            <a:r>
              <a:rPr lang="en-US" dirty="0" err="1" smtClean="0"/>
              <a:t>mvvmcross</a:t>
            </a:r>
            <a:endParaRPr lang="en-US" dirty="0" smtClean="0"/>
          </a:p>
          <a:p>
            <a:endParaRPr lang="en-US" dirty="0"/>
          </a:p>
        </p:txBody>
      </p:sp>
    </p:spTree>
    <p:extLst>
      <p:ext uri="{BB962C8B-B14F-4D97-AF65-F5344CB8AC3E}">
        <p14:creationId xmlns:p14="http://schemas.microsoft.com/office/powerpoint/2010/main" val="3569116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3874" y="3200400"/>
            <a:ext cx="6551326" cy="72276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a:t>Survival, </a:t>
            </a:r>
            <a:r>
              <a:rPr lang="en-US" sz="3600" dirty="0" smtClean="0"/>
              <a:t>Inquiry, </a:t>
            </a:r>
            <a:r>
              <a:rPr lang="en-US" sz="3600" dirty="0"/>
              <a:t>Sophistication</a:t>
            </a:r>
          </a:p>
        </p:txBody>
      </p:sp>
      <p:pic>
        <p:nvPicPr>
          <p:cNvPr id="8196" name="Picture 4" descr="Douglas Adam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4647736"/>
            <a:ext cx="609600" cy="8046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981200" y="4538008"/>
            <a:ext cx="6019800" cy="1384995"/>
          </a:xfrm>
          <a:prstGeom prst="rect">
            <a:avLst/>
          </a:prstGeom>
        </p:spPr>
        <p:txBody>
          <a:bodyPr wrap="square">
            <a:spAutoFit/>
          </a:bodyPr>
          <a:lstStyle/>
          <a:p>
            <a:r>
              <a:rPr lang="en-US" sz="1400" dirty="0" smtClean="0"/>
              <a:t>“The History of every major Galactic Civilization tends to pass through three distinct and recognizable phases, those of Survival, Inquiry and Sophistication, otherwise known as the How, Why, and Where phases.  For instance, the first phase is characterized by the question 'How can we eat?' the second by the question 'Why do we eat?' and the third by the question 'Where shall we have lunch?” </a:t>
            </a:r>
            <a:endParaRPr lang="en-US" sz="1400" dirty="0"/>
          </a:p>
        </p:txBody>
      </p:sp>
      <p:sp>
        <p:nvSpPr>
          <p:cNvPr id="8" name="Rectangle 7"/>
          <p:cNvSpPr/>
          <p:nvPr/>
        </p:nvSpPr>
        <p:spPr>
          <a:xfrm>
            <a:off x="1219200" y="6138446"/>
            <a:ext cx="6096000" cy="338554"/>
          </a:xfrm>
          <a:prstGeom prst="rect">
            <a:avLst/>
          </a:prstGeom>
        </p:spPr>
        <p:txBody>
          <a:bodyPr wrap="square">
            <a:spAutoFit/>
          </a:bodyPr>
          <a:lstStyle/>
          <a:p>
            <a:r>
              <a:rPr lang="en-US" sz="1600" i="1" dirty="0"/>
              <a:t>― Douglas Adams, The Restaurant at the End of the Universe</a:t>
            </a:r>
          </a:p>
        </p:txBody>
      </p:sp>
      <p:sp>
        <p:nvSpPr>
          <p:cNvPr id="10" name="TextBox 9"/>
          <p:cNvSpPr txBox="1"/>
          <p:nvPr/>
        </p:nvSpPr>
        <p:spPr>
          <a:xfrm>
            <a:off x="1524000" y="1676400"/>
            <a:ext cx="5892575" cy="2246769"/>
          </a:xfrm>
          <a:prstGeom prst="rect">
            <a:avLst/>
          </a:prstGeom>
          <a:noFill/>
        </p:spPr>
        <p:txBody>
          <a:bodyPr wrap="none" rtlCol="0">
            <a:spAutoFit/>
          </a:bodyPr>
          <a:lstStyle/>
          <a:p>
            <a:pPr marL="342900" indent="-342900">
              <a:buFont typeface="+mj-lt"/>
              <a:buAutoNum type="arabicPeriod"/>
            </a:pPr>
            <a:r>
              <a:rPr lang="en-US" sz="3600" dirty="0" smtClean="0"/>
              <a:t>How can we eat?</a:t>
            </a:r>
            <a:br>
              <a:rPr lang="en-US" sz="3600" dirty="0" smtClean="0"/>
            </a:br>
            <a:endParaRPr lang="en-US" sz="1600" dirty="0" smtClean="0"/>
          </a:p>
          <a:p>
            <a:pPr marL="342900" indent="-342900">
              <a:buFont typeface="+mj-lt"/>
              <a:buAutoNum type="arabicPeriod"/>
            </a:pPr>
            <a:r>
              <a:rPr lang="en-US" sz="3600" dirty="0" smtClean="0"/>
              <a:t>Why do we eat?</a:t>
            </a:r>
            <a:br>
              <a:rPr lang="en-US" sz="3600" dirty="0" smtClean="0"/>
            </a:br>
            <a:endParaRPr lang="en-US" sz="1600" dirty="0" smtClean="0"/>
          </a:p>
          <a:p>
            <a:pPr marL="342900" indent="-342900">
              <a:buFont typeface="+mj-lt"/>
              <a:buAutoNum type="arabicPeriod"/>
            </a:pPr>
            <a:r>
              <a:rPr lang="en-US" sz="3600" dirty="0" smtClean="0"/>
              <a:t>Where shall we have lunch?</a:t>
            </a:r>
            <a:endParaRPr lang="en-US" sz="3600" dirty="0"/>
          </a:p>
        </p:txBody>
      </p:sp>
      <p:sp>
        <p:nvSpPr>
          <p:cNvPr id="9" name="12-Point Star 8"/>
          <p:cNvSpPr/>
          <p:nvPr/>
        </p:nvSpPr>
        <p:spPr>
          <a:xfrm>
            <a:off x="763874" y="3188732"/>
            <a:ext cx="747584" cy="773668"/>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C#</a:t>
            </a:r>
            <a:endParaRPr lang="en-US" sz="1600" dirty="0"/>
          </a:p>
        </p:txBody>
      </p:sp>
    </p:spTree>
    <p:extLst>
      <p:ext uri="{BB962C8B-B14F-4D97-AF65-F5344CB8AC3E}">
        <p14:creationId xmlns:p14="http://schemas.microsoft.com/office/powerpoint/2010/main" val="3593680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026" name="Picture 2" descr="C:\Users\Stuart\Pictures\Life\2004年8月28日(2)007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013" y="-76200"/>
            <a:ext cx="10429036" cy="6934199"/>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00" y="4572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162800" y="2209800"/>
            <a:ext cx="1000274" cy="369332"/>
          </a:xfrm>
          <a:prstGeom prst="rect">
            <a:avLst/>
          </a:prstGeom>
          <a:noFill/>
        </p:spPr>
        <p:txBody>
          <a:bodyPr wrap="none" rtlCol="0">
            <a:spAutoFit/>
          </a:bodyPr>
          <a:lstStyle/>
          <a:p>
            <a:r>
              <a:rPr lang="en-US" dirty="0" smtClean="0">
                <a:solidFill>
                  <a:schemeClr val="bg1"/>
                </a:solidFill>
              </a:rPr>
              <a:t>@</a:t>
            </a:r>
            <a:r>
              <a:rPr lang="en-US" dirty="0" err="1" smtClean="0">
                <a:solidFill>
                  <a:schemeClr val="bg1"/>
                </a:solidFill>
              </a:rPr>
              <a:t>slodge</a:t>
            </a:r>
            <a:endParaRPr lang="en-US" dirty="0">
              <a:solidFill>
                <a:schemeClr val="bg1"/>
              </a:solidFill>
            </a:endParaRPr>
          </a:p>
        </p:txBody>
      </p:sp>
    </p:spTree>
    <p:extLst>
      <p:ext uri="{BB962C8B-B14F-4D97-AF65-F5344CB8AC3E}">
        <p14:creationId xmlns:p14="http://schemas.microsoft.com/office/powerpoint/2010/main" val="19416719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51882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828422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064631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an 3"/>
          <p:cNvSpPr/>
          <p:nvPr/>
        </p:nvSpPr>
        <p:spPr>
          <a:xfrm>
            <a:off x="7620000" y="4364588"/>
            <a:ext cx="1219200" cy="15028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loud Callout 4"/>
          <p:cNvSpPr/>
          <p:nvPr/>
        </p:nvSpPr>
        <p:spPr>
          <a:xfrm>
            <a:off x="7244687" y="2317634"/>
            <a:ext cx="1524000" cy="13393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654261" y="3374536"/>
            <a:ext cx="681790" cy="369332"/>
          </a:xfrm>
          <a:prstGeom prst="rect">
            <a:avLst/>
          </a:prstGeom>
          <a:noFill/>
        </p:spPr>
        <p:txBody>
          <a:bodyPr wrap="none" rtlCol="0" anchor="ctr">
            <a:spAutoFit/>
          </a:bodyPr>
          <a:lstStyle/>
          <a:p>
            <a:pPr algn="ctr"/>
            <a:r>
              <a:rPr lang="en-US" dirty="0" smtClean="0"/>
              <a:t>www</a:t>
            </a:r>
            <a:endParaRPr lang="en-US" dirty="0"/>
          </a:p>
        </p:txBody>
      </p:sp>
      <p:sp>
        <p:nvSpPr>
          <p:cNvPr id="7" name="TextBox 6"/>
          <p:cNvSpPr txBox="1"/>
          <p:nvPr/>
        </p:nvSpPr>
        <p:spPr>
          <a:xfrm>
            <a:off x="5737231" y="3951870"/>
            <a:ext cx="515847" cy="369332"/>
          </a:xfrm>
          <a:prstGeom prst="rect">
            <a:avLst/>
          </a:prstGeom>
          <a:noFill/>
        </p:spPr>
        <p:txBody>
          <a:bodyPr wrap="none" rtlCol="0" anchor="ctr">
            <a:spAutoFit/>
          </a:bodyPr>
          <a:lstStyle/>
          <a:p>
            <a:pPr algn="ctr"/>
            <a:r>
              <a:rPr lang="en-US" dirty="0" err="1" smtClean="0"/>
              <a:t>wcf</a:t>
            </a:r>
            <a:endParaRPr lang="en-US" dirty="0"/>
          </a:p>
        </p:txBody>
      </p:sp>
      <p:sp>
        <p:nvSpPr>
          <p:cNvPr id="8" name="TextBox 7"/>
          <p:cNvSpPr txBox="1"/>
          <p:nvPr/>
        </p:nvSpPr>
        <p:spPr>
          <a:xfrm>
            <a:off x="5559299" y="4637670"/>
            <a:ext cx="871713" cy="369332"/>
          </a:xfrm>
          <a:prstGeom prst="rect">
            <a:avLst/>
          </a:prstGeom>
          <a:noFill/>
        </p:spPr>
        <p:txBody>
          <a:bodyPr wrap="none" rtlCol="0" anchor="ctr">
            <a:spAutoFit/>
          </a:bodyPr>
          <a:lstStyle/>
          <a:p>
            <a:pPr algn="ctr"/>
            <a:r>
              <a:rPr lang="en-US" dirty="0" smtClean="0"/>
              <a:t>sockets</a:t>
            </a:r>
            <a:endParaRPr lang="en-US" dirty="0"/>
          </a:p>
        </p:txBody>
      </p:sp>
      <p:sp>
        <p:nvSpPr>
          <p:cNvPr id="9" name="TextBox 8"/>
          <p:cNvSpPr txBox="1"/>
          <p:nvPr/>
        </p:nvSpPr>
        <p:spPr>
          <a:xfrm>
            <a:off x="5654261" y="5300724"/>
            <a:ext cx="639919" cy="369332"/>
          </a:xfrm>
          <a:prstGeom prst="rect">
            <a:avLst/>
          </a:prstGeom>
          <a:noFill/>
        </p:spPr>
        <p:txBody>
          <a:bodyPr wrap="none" rtlCol="0" anchor="ctr">
            <a:spAutoFit/>
          </a:bodyPr>
          <a:lstStyle/>
          <a:p>
            <a:pPr algn="ctr"/>
            <a:r>
              <a:rPr lang="en-US" dirty="0" smtClean="0"/>
              <a:t>push</a:t>
            </a:r>
            <a:endParaRPr lang="en-US" dirty="0"/>
          </a:p>
        </p:txBody>
      </p:sp>
      <p:sp>
        <p:nvSpPr>
          <p:cNvPr id="10" name="TextBox 9"/>
          <p:cNvSpPr txBox="1"/>
          <p:nvPr/>
        </p:nvSpPr>
        <p:spPr>
          <a:xfrm>
            <a:off x="5274605" y="2653605"/>
            <a:ext cx="1399229" cy="646331"/>
          </a:xfrm>
          <a:prstGeom prst="rect">
            <a:avLst/>
          </a:prstGeom>
          <a:noFill/>
        </p:spPr>
        <p:txBody>
          <a:bodyPr wrap="none" rtlCol="0" anchor="ctr">
            <a:spAutoFit/>
          </a:bodyPr>
          <a:lstStyle/>
          <a:p>
            <a:pPr algn="ctr"/>
            <a:r>
              <a:rPr lang="en-US" dirty="0" smtClean="0"/>
              <a:t>pass through</a:t>
            </a:r>
          </a:p>
          <a:p>
            <a:pPr algn="ctr"/>
            <a:r>
              <a:rPr lang="en-US" dirty="0" smtClean="0"/>
              <a:t>www</a:t>
            </a:r>
          </a:p>
        </p:txBody>
      </p:sp>
    </p:spTree>
    <p:extLst>
      <p:ext uri="{BB962C8B-B14F-4D97-AF65-F5344CB8AC3E}">
        <p14:creationId xmlns:p14="http://schemas.microsoft.com/office/powerpoint/2010/main" val="9819194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TweetPic</a:t>
            </a:r>
            <a:r>
              <a:rPr lang="en-US" dirty="0" smtClean="0"/>
              <a:t> Example</a:t>
            </a:r>
            <a:endParaRPr lang="en-US" dirty="0"/>
          </a:p>
        </p:txBody>
      </p:sp>
      <p:sp>
        <p:nvSpPr>
          <p:cNvPr id="4" name="Content Placeholder 3"/>
          <p:cNvSpPr>
            <a:spLocks noGrp="1"/>
          </p:cNvSpPr>
          <p:nvPr>
            <p:ph sz="half" idx="1"/>
          </p:nvPr>
        </p:nvSpPr>
        <p:spPr/>
        <p:txBody>
          <a:bodyPr>
            <a:normAutofit/>
          </a:bodyPr>
          <a:lstStyle/>
          <a:p>
            <a:r>
              <a:rPr lang="en-US" dirty="0"/>
              <a:t>Mobile:</a:t>
            </a:r>
          </a:p>
          <a:p>
            <a:pPr lvl="1"/>
            <a:r>
              <a:rPr lang="en-US" dirty="0"/>
              <a:t>Storage:</a:t>
            </a:r>
          </a:p>
          <a:p>
            <a:pPr lvl="2"/>
            <a:r>
              <a:rPr lang="en-US" dirty="0"/>
              <a:t>File IO</a:t>
            </a:r>
          </a:p>
          <a:p>
            <a:pPr lvl="2"/>
            <a:r>
              <a:rPr lang="en-US" dirty="0"/>
              <a:t>(SQLite and </a:t>
            </a:r>
            <a:r>
              <a:rPr lang="en-US" dirty="0" err="1"/>
              <a:t>SQLCe</a:t>
            </a:r>
            <a:r>
              <a:rPr lang="en-US" dirty="0"/>
              <a:t> available!)</a:t>
            </a:r>
          </a:p>
          <a:p>
            <a:pPr lvl="1"/>
            <a:r>
              <a:rPr lang="en-US" dirty="0"/>
              <a:t>Logic/Services:</a:t>
            </a:r>
          </a:p>
          <a:p>
            <a:pPr lvl="2"/>
            <a:r>
              <a:rPr lang="en-US" dirty="0"/>
              <a:t>Custom C#</a:t>
            </a:r>
          </a:p>
          <a:p>
            <a:pPr lvl="2"/>
            <a:r>
              <a:rPr lang="en-US" dirty="0" err="1"/>
              <a:t>JSON.Net</a:t>
            </a:r>
            <a:endParaRPr lang="en-US" dirty="0"/>
          </a:p>
          <a:p>
            <a:pPr lvl="1"/>
            <a:r>
              <a:rPr lang="en-US" dirty="0"/>
              <a:t>Presentation:</a:t>
            </a:r>
          </a:p>
          <a:p>
            <a:pPr lvl="2"/>
            <a:r>
              <a:rPr lang="en-US" dirty="0"/>
              <a:t>WP7 SDK</a:t>
            </a:r>
          </a:p>
          <a:p>
            <a:pPr lvl="2"/>
            <a:r>
              <a:rPr lang="en-US" dirty="0" smtClean="0"/>
              <a:t>Mono4Android</a:t>
            </a:r>
            <a:endParaRPr lang="en-US" dirty="0"/>
          </a:p>
        </p:txBody>
      </p:sp>
      <p:sp>
        <p:nvSpPr>
          <p:cNvPr id="5" name="Content Placeholder 4"/>
          <p:cNvSpPr>
            <a:spLocks noGrp="1"/>
          </p:cNvSpPr>
          <p:nvPr>
            <p:ph sz="half" idx="2"/>
          </p:nvPr>
        </p:nvSpPr>
        <p:spPr/>
        <p:txBody>
          <a:bodyPr>
            <a:normAutofit/>
          </a:bodyPr>
          <a:lstStyle/>
          <a:p>
            <a:r>
              <a:rPr lang="en-US" dirty="0" smtClean="0"/>
              <a:t>Server</a:t>
            </a:r>
            <a:r>
              <a:rPr lang="en-US" dirty="0"/>
              <a:t>:</a:t>
            </a:r>
          </a:p>
          <a:p>
            <a:pPr lvl="1"/>
            <a:r>
              <a:rPr lang="en-US" dirty="0"/>
              <a:t>Storage:</a:t>
            </a:r>
          </a:p>
          <a:p>
            <a:pPr lvl="2"/>
            <a:r>
              <a:rPr lang="en-US" dirty="0"/>
              <a:t>Code First Entity Framework</a:t>
            </a:r>
          </a:p>
          <a:p>
            <a:pPr lvl="2"/>
            <a:r>
              <a:rPr lang="en-US" dirty="0"/>
              <a:t>Azure C# SDK</a:t>
            </a:r>
          </a:p>
          <a:p>
            <a:pPr lvl="1"/>
            <a:r>
              <a:rPr lang="en-US" dirty="0"/>
              <a:t>Logic/Services:</a:t>
            </a:r>
          </a:p>
          <a:p>
            <a:pPr lvl="2"/>
            <a:r>
              <a:rPr lang="en-US" dirty="0"/>
              <a:t>Custom C#</a:t>
            </a:r>
          </a:p>
          <a:p>
            <a:pPr lvl="2"/>
            <a:r>
              <a:rPr lang="en-US" dirty="0" err="1"/>
              <a:t>Twitterizer</a:t>
            </a:r>
            <a:endParaRPr lang="en-US" dirty="0"/>
          </a:p>
          <a:p>
            <a:pPr lvl="1"/>
            <a:r>
              <a:rPr lang="en-US" dirty="0"/>
              <a:t>Presentation:</a:t>
            </a:r>
          </a:p>
          <a:p>
            <a:pPr lvl="2"/>
            <a:r>
              <a:rPr lang="en-US" dirty="0"/>
              <a:t>ASP.NET MVC (</a:t>
            </a:r>
            <a:r>
              <a:rPr lang="en-US" dirty="0" err="1"/>
              <a:t>Json</a:t>
            </a:r>
            <a:r>
              <a:rPr lang="en-US" dirty="0"/>
              <a:t>)</a:t>
            </a:r>
          </a:p>
          <a:p>
            <a:pPr lvl="2"/>
            <a:r>
              <a:rPr lang="en-US" dirty="0"/>
              <a:t>WCF (</a:t>
            </a:r>
            <a:r>
              <a:rPr lang="en-US" dirty="0" err="1"/>
              <a:t>oData</a:t>
            </a:r>
            <a:r>
              <a:rPr lang="en-US" dirty="0" smtClean="0"/>
              <a:t>)</a:t>
            </a:r>
            <a:endParaRPr lang="en-US" dirty="0"/>
          </a:p>
        </p:txBody>
      </p:sp>
    </p:spTree>
    <p:extLst>
      <p:ext uri="{BB962C8B-B14F-4D97-AF65-F5344CB8AC3E}">
        <p14:creationId xmlns:p14="http://schemas.microsoft.com/office/powerpoint/2010/main" val="23402676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sz="half" idx="1"/>
          </p:nvPr>
        </p:nvSpPr>
        <p:spPr/>
        <p:txBody>
          <a:bodyPr>
            <a:normAutofit fontScale="70000" lnSpcReduction="20000"/>
          </a:bodyPr>
          <a:lstStyle/>
          <a:p>
            <a:r>
              <a:rPr lang="en-US" dirty="0" smtClean="0"/>
              <a:t>Clients:</a:t>
            </a:r>
          </a:p>
          <a:p>
            <a:pPr lvl="1"/>
            <a:r>
              <a:rPr lang="en-US" dirty="0" smtClean="0"/>
              <a:t>WP7 (and WP8!)</a:t>
            </a:r>
          </a:p>
          <a:p>
            <a:pPr lvl="1"/>
            <a:r>
              <a:rPr lang="en-US" dirty="0" smtClean="0"/>
              <a:t>Win7 and </a:t>
            </a:r>
            <a:r>
              <a:rPr lang="en-US" dirty="0" err="1" smtClean="0"/>
              <a:t>WinRT</a:t>
            </a:r>
            <a:endParaRPr lang="en-US" dirty="0" smtClean="0"/>
          </a:p>
          <a:p>
            <a:pPr lvl="1"/>
            <a:r>
              <a:rPr lang="en-US" dirty="0" smtClean="0"/>
              <a:t>Silverlight</a:t>
            </a:r>
          </a:p>
          <a:p>
            <a:pPr lvl="1"/>
            <a:r>
              <a:rPr lang="en-US" dirty="0" err="1" smtClean="0"/>
              <a:t>MonoMac</a:t>
            </a:r>
            <a:endParaRPr lang="en-US" dirty="0" smtClean="0"/>
          </a:p>
          <a:p>
            <a:pPr lvl="1"/>
            <a:r>
              <a:rPr lang="en-US" dirty="0" err="1" smtClean="0"/>
              <a:t>MonoTouch</a:t>
            </a:r>
            <a:endParaRPr lang="en-US" dirty="0" smtClean="0"/>
          </a:p>
          <a:p>
            <a:pPr lvl="1"/>
            <a:r>
              <a:rPr lang="en-US" dirty="0" err="1" smtClean="0"/>
              <a:t>MonoDroid</a:t>
            </a:r>
            <a:endParaRPr lang="en-US" dirty="0" smtClean="0"/>
          </a:p>
          <a:p>
            <a:r>
              <a:rPr lang="en-US" dirty="0" smtClean="0"/>
              <a:t>Code:</a:t>
            </a:r>
          </a:p>
          <a:p>
            <a:pPr lvl="1"/>
            <a:r>
              <a:rPr lang="en-US" dirty="0" smtClean="0"/>
              <a:t>C# </a:t>
            </a:r>
          </a:p>
          <a:p>
            <a:pPr lvl="1"/>
            <a:r>
              <a:rPr lang="en-US" dirty="0" err="1" smtClean="0"/>
              <a:t>.Net</a:t>
            </a:r>
            <a:r>
              <a:rPr lang="en-US" dirty="0" smtClean="0"/>
              <a:t> 2, 3.5, 4.0, 4.5</a:t>
            </a:r>
          </a:p>
          <a:p>
            <a:pPr lvl="1"/>
            <a:r>
              <a:rPr lang="en-US" dirty="0" smtClean="0"/>
              <a:t>Portable Class Libraries</a:t>
            </a:r>
          </a:p>
          <a:p>
            <a:pPr lvl="1"/>
            <a:r>
              <a:rPr lang="en-US" dirty="0" smtClean="0"/>
              <a:t>SQLCE and SQLite</a:t>
            </a:r>
          </a:p>
          <a:p>
            <a:pPr lvl="1"/>
            <a:r>
              <a:rPr lang="en-US" dirty="0" smtClean="0"/>
              <a:t>WCF</a:t>
            </a:r>
          </a:p>
          <a:p>
            <a:pPr lvl="1"/>
            <a:r>
              <a:rPr lang="en-US" dirty="0" err="1" smtClean="0"/>
              <a:t>oDataClient</a:t>
            </a:r>
            <a:endParaRPr lang="en-US" dirty="0" smtClean="0"/>
          </a:p>
          <a:p>
            <a:pPr lvl="1"/>
            <a:r>
              <a:rPr lang="en-US" dirty="0" smtClean="0"/>
              <a:t>JSON Clients</a:t>
            </a:r>
          </a:p>
          <a:p>
            <a:pPr lvl="1"/>
            <a:r>
              <a:rPr lang="en-US" dirty="0" smtClean="0"/>
              <a:t>Sockets (e.g. </a:t>
            </a:r>
            <a:r>
              <a:rPr lang="en-US" dirty="0" err="1" smtClean="0"/>
              <a:t>ProtocolBuffers</a:t>
            </a:r>
            <a:r>
              <a:rPr lang="en-US" dirty="0" smtClean="0"/>
              <a:t>)</a:t>
            </a:r>
          </a:p>
          <a:p>
            <a:endParaRPr lang="en-US" dirty="0" smtClean="0"/>
          </a:p>
          <a:p>
            <a:pPr marL="0" indent="0">
              <a:buNone/>
            </a:pPr>
            <a:endParaRPr lang="en-US" dirty="0" smtClean="0"/>
          </a:p>
          <a:p>
            <a:endParaRPr lang="en-US" dirty="0" smtClean="0"/>
          </a:p>
        </p:txBody>
      </p:sp>
      <p:sp>
        <p:nvSpPr>
          <p:cNvPr id="6" name="Content Placeholder 5"/>
          <p:cNvSpPr>
            <a:spLocks noGrp="1"/>
          </p:cNvSpPr>
          <p:nvPr>
            <p:ph sz="half" idx="2"/>
          </p:nvPr>
        </p:nvSpPr>
        <p:spPr/>
        <p:txBody>
          <a:bodyPr>
            <a:normAutofit fontScale="70000" lnSpcReduction="20000"/>
          </a:bodyPr>
          <a:lstStyle/>
          <a:p>
            <a:r>
              <a:rPr lang="en-US" dirty="0" smtClean="0"/>
              <a:t>Server</a:t>
            </a:r>
          </a:p>
          <a:p>
            <a:pPr lvl="1"/>
            <a:r>
              <a:rPr lang="en-US" dirty="0" smtClean="0"/>
              <a:t>WCF</a:t>
            </a:r>
          </a:p>
          <a:p>
            <a:pPr lvl="1"/>
            <a:r>
              <a:rPr lang="en-US" dirty="0" smtClean="0"/>
              <a:t>EF, </a:t>
            </a:r>
            <a:r>
              <a:rPr lang="en-US" dirty="0" err="1" smtClean="0"/>
              <a:t>nHibernate</a:t>
            </a:r>
            <a:endParaRPr lang="en-US" dirty="0" smtClean="0"/>
          </a:p>
          <a:p>
            <a:pPr lvl="1"/>
            <a:r>
              <a:rPr lang="en-US" dirty="0" err="1" smtClean="0"/>
              <a:t>Etc</a:t>
            </a:r>
            <a:r>
              <a:rPr lang="en-US" dirty="0" smtClean="0"/>
              <a:t>!</a:t>
            </a:r>
          </a:p>
          <a:p>
            <a:pPr lvl="1"/>
            <a:r>
              <a:rPr lang="en-US" dirty="0" smtClean="0"/>
              <a:t>So </a:t>
            </a:r>
            <a:endParaRPr lang="en-US" dirty="0"/>
          </a:p>
        </p:txBody>
      </p:sp>
    </p:spTree>
    <p:extLst>
      <p:ext uri="{BB962C8B-B14F-4D97-AF65-F5344CB8AC3E}">
        <p14:creationId xmlns:p14="http://schemas.microsoft.com/office/powerpoint/2010/main" val="40151414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 WP7:</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A Windows 7 PC</a:t>
            </a:r>
          </a:p>
          <a:p>
            <a:r>
              <a:rPr lang="en-US" dirty="0" smtClean="0"/>
              <a:t>Free Tools or better!</a:t>
            </a:r>
          </a:p>
          <a:p>
            <a:r>
              <a:rPr lang="en-US" dirty="0" err="1" smtClean="0"/>
              <a:t>AppHub</a:t>
            </a:r>
            <a:r>
              <a:rPr lang="en-US" dirty="0" smtClean="0"/>
              <a:t> account $99</a:t>
            </a:r>
          </a:p>
          <a:p>
            <a:r>
              <a:rPr lang="en-US" dirty="0" smtClean="0"/>
              <a:t>A phone sometimes helps…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600200"/>
            <a:ext cx="341947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Windows 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63968"/>
            <a:ext cx="2590800" cy="49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704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 Android:</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Windows PC or a Mac</a:t>
            </a:r>
          </a:p>
          <a:p>
            <a:r>
              <a:rPr lang="en-US" dirty="0" smtClean="0"/>
              <a:t>Free Tools</a:t>
            </a:r>
          </a:p>
          <a:p>
            <a:r>
              <a:rPr lang="en-US" dirty="0" smtClean="0"/>
              <a:t>Play account $25</a:t>
            </a:r>
          </a:p>
          <a:p>
            <a:r>
              <a:rPr lang="en-US" dirty="0" smtClean="0"/>
              <a:t>A phone really helps…</a:t>
            </a:r>
          </a:p>
          <a:p>
            <a:r>
              <a:rPr lang="en-US" dirty="0" smtClean="0"/>
              <a:t>Mono 4 Android $400</a:t>
            </a: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952625"/>
            <a:ext cx="376237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descr="Andro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102693"/>
            <a:ext cx="2217272" cy="31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553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 </a:t>
            </a:r>
            <a:r>
              <a:rPr lang="en-US" dirty="0" err="1" smtClean="0"/>
              <a:t>iOS</a:t>
            </a:r>
            <a:r>
              <a:rPr lang="en-US" dirty="0" smtClean="0"/>
              <a:t>:</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An Intel-based Mac</a:t>
            </a:r>
          </a:p>
          <a:p>
            <a:r>
              <a:rPr lang="en-US" dirty="0" smtClean="0"/>
              <a:t>Account-Linked Tools</a:t>
            </a:r>
          </a:p>
          <a:p>
            <a:r>
              <a:rPr lang="en-US" dirty="0" err="1" smtClean="0"/>
              <a:t>iOS</a:t>
            </a:r>
            <a:r>
              <a:rPr lang="en-US" dirty="0" smtClean="0"/>
              <a:t> Account $99</a:t>
            </a:r>
          </a:p>
          <a:p>
            <a:r>
              <a:rPr lang="en-US" dirty="0" smtClean="0"/>
              <a:t>A phone often helps…</a:t>
            </a:r>
          </a:p>
          <a:p>
            <a:r>
              <a:rPr lang="en-US" dirty="0" err="1" smtClean="0"/>
              <a:t>MonoTouch</a:t>
            </a:r>
            <a:r>
              <a:rPr lang="en-US" dirty="0" smtClean="0"/>
              <a:t> - $400</a:t>
            </a:r>
          </a:p>
        </p:txBody>
      </p:sp>
      <p:pic>
        <p:nvPicPr>
          <p:cNvPr id="2050" name="Picture 2" descr="http://images.apple.com/uk/iphone/home/images/animation/hardware_bla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676400"/>
            <a:ext cx="2211325" cy="4297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2" y="1849972"/>
            <a:ext cx="1677988" cy="51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914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Coming up…</a:t>
            </a:r>
            <a:endParaRPr lang="en-US" dirty="0"/>
          </a:p>
        </p:txBody>
      </p:sp>
      <p:sp>
        <p:nvSpPr>
          <p:cNvPr id="3" name="Content Placeholder 2"/>
          <p:cNvSpPr>
            <a:spLocks noGrp="1"/>
          </p:cNvSpPr>
          <p:nvPr>
            <p:ph idx="1"/>
          </p:nvPr>
        </p:nvSpPr>
        <p:spPr>
          <a:xfrm>
            <a:off x="457200" y="1600200"/>
            <a:ext cx="5029200" cy="4525963"/>
          </a:xfrm>
        </p:spPr>
        <p:txBody>
          <a:bodyPr>
            <a:normAutofit/>
          </a:bodyPr>
          <a:lstStyle/>
          <a:p>
            <a:r>
              <a:rPr lang="en-US" dirty="0" smtClean="0"/>
              <a:t>C# Cloud</a:t>
            </a:r>
          </a:p>
          <a:p>
            <a:r>
              <a:rPr lang="en-US" dirty="0" smtClean="0"/>
              <a:t>C# Clients</a:t>
            </a:r>
          </a:p>
          <a:p>
            <a:r>
              <a:rPr lang="en-US" dirty="0" smtClean="0"/>
              <a:t>C# Cloud-Client Communication</a:t>
            </a:r>
          </a:p>
          <a:p>
            <a:r>
              <a:rPr lang="en-US" dirty="0" smtClean="0"/>
              <a:t>C# Code</a:t>
            </a:r>
          </a:p>
          <a:p>
            <a:r>
              <a:rPr lang="en-US" dirty="0" smtClean="0"/>
              <a:t>Real App Examples</a:t>
            </a:r>
          </a:p>
          <a:p>
            <a:r>
              <a:rPr lang="en-US" dirty="0" smtClean="0"/>
              <a:t>Q&amp;A</a:t>
            </a:r>
            <a:endParaRPr lang="en-US" dirty="0"/>
          </a:p>
        </p:txBody>
      </p:sp>
      <p:pic>
        <p:nvPicPr>
          <p:cNvPr id="6" name="Picture 4" descr="http://chart.apis.google.com/chart?chs=500x500&amp;cht=qr&amp;choe=ISO-8859-1&amp;chl=y1y3A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171450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4495800" y="1600200"/>
            <a:ext cx="4191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Session Check In:</a:t>
            </a:r>
            <a:br>
              <a:rPr lang="en-US" dirty="0" smtClean="0"/>
            </a:br>
            <a:endParaRPr lang="en-US" dirty="0"/>
          </a:p>
        </p:txBody>
      </p:sp>
    </p:spTree>
    <p:extLst>
      <p:ext uri="{BB962C8B-B14F-4D97-AF65-F5344CB8AC3E}">
        <p14:creationId xmlns:p14="http://schemas.microsoft.com/office/powerpoint/2010/main" val="4441056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Links…</a:t>
            </a:r>
            <a:endParaRPr lang="en-US" dirty="0"/>
          </a:p>
        </p:txBody>
      </p:sp>
      <p:sp>
        <p:nvSpPr>
          <p:cNvPr id="3" name="Content Placeholder 2"/>
          <p:cNvSpPr>
            <a:spLocks noGrp="1"/>
          </p:cNvSpPr>
          <p:nvPr>
            <p:ph idx="1"/>
          </p:nvPr>
        </p:nvSpPr>
        <p:spPr/>
        <p:txBody>
          <a:bodyPr/>
          <a:lstStyle/>
          <a:p>
            <a:endParaRPr lang="en-US" dirty="0"/>
          </a:p>
        </p:txBody>
      </p:sp>
      <p:pic>
        <p:nvPicPr>
          <p:cNvPr id="25602" name="Picture 2" descr="http://chart.apis.google.com/chart?cht=qr&amp;chs=500x500&amp;chl=http://xamarin.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905000"/>
            <a:ext cx="3811564" cy="3811564"/>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ttp://chart.apis.google.com/chart?cht=qr&amp;chs=500x500&amp;chl=http://create.msdn.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93864"/>
            <a:ext cx="3822700"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5062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Autofit/>
          </a:bodyPr>
          <a:lstStyle/>
          <a:p>
            <a:r>
              <a:rPr lang="en-US" sz="19900" b="1" dirty="0" smtClean="0"/>
              <a:t>MVVM</a:t>
            </a:r>
            <a:endParaRPr lang="en-US" sz="19900" b="1"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48527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Mvvm</a:t>
            </a:r>
            <a:r>
              <a:rPr lang="en-US" dirty="0" smtClean="0"/>
              <a:t> Basics</a:t>
            </a:r>
            <a:endParaRPr lang="en-US" dirty="0"/>
          </a:p>
        </p:txBody>
      </p:sp>
      <p:sp>
        <p:nvSpPr>
          <p:cNvPr id="4" name="Rectangle 3"/>
          <p:cNvSpPr/>
          <p:nvPr/>
        </p:nvSpPr>
        <p:spPr>
          <a:xfrm>
            <a:off x="990600" y="1981200"/>
            <a:ext cx="10668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View</a:t>
            </a:r>
            <a:endParaRPr lang="en-US" dirty="0"/>
          </a:p>
        </p:txBody>
      </p:sp>
      <p:sp>
        <p:nvSpPr>
          <p:cNvPr id="5" name="Rectangle 4"/>
          <p:cNvSpPr/>
          <p:nvPr/>
        </p:nvSpPr>
        <p:spPr>
          <a:xfrm>
            <a:off x="3810000" y="1981200"/>
            <a:ext cx="9906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smtClean="0"/>
              <a:t>ViewModel</a:t>
            </a:r>
            <a:endParaRPr lang="en-US" dirty="0"/>
          </a:p>
        </p:txBody>
      </p:sp>
      <p:sp>
        <p:nvSpPr>
          <p:cNvPr id="6" name="Rectangle 5"/>
          <p:cNvSpPr/>
          <p:nvPr/>
        </p:nvSpPr>
        <p:spPr>
          <a:xfrm>
            <a:off x="6629400" y="2057400"/>
            <a:ext cx="990600" cy="2951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Model</a:t>
            </a:r>
            <a:endParaRPr lang="en-US" dirty="0"/>
          </a:p>
        </p:txBody>
      </p:sp>
      <p:cxnSp>
        <p:nvCxnSpPr>
          <p:cNvPr id="10" name="Straight Arrow Connector 9"/>
          <p:cNvCxnSpPr/>
          <p:nvPr/>
        </p:nvCxnSpPr>
        <p:spPr>
          <a:xfrm>
            <a:off x="2514600" y="3276600"/>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90800" y="2590800"/>
            <a:ext cx="1237724" cy="646331"/>
          </a:xfrm>
          <a:prstGeom prst="rect">
            <a:avLst/>
          </a:prstGeom>
          <a:noFill/>
        </p:spPr>
        <p:txBody>
          <a:bodyPr wrap="square" rtlCol="0">
            <a:spAutoFit/>
          </a:bodyPr>
          <a:lstStyle/>
          <a:p>
            <a:r>
              <a:rPr lang="en-US" sz="1200" dirty="0" smtClean="0"/>
              <a:t>get/set Properties</a:t>
            </a:r>
          </a:p>
          <a:p>
            <a:r>
              <a:rPr lang="en-US" sz="1200" dirty="0" smtClean="0"/>
              <a:t>call Commands</a:t>
            </a:r>
          </a:p>
        </p:txBody>
      </p:sp>
      <p:cxnSp>
        <p:nvCxnSpPr>
          <p:cNvPr id="13" name="Straight Arrow Connector 12"/>
          <p:cNvCxnSpPr/>
          <p:nvPr/>
        </p:nvCxnSpPr>
        <p:spPr>
          <a:xfrm flipH="1">
            <a:off x="2514600" y="4114800"/>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14600" y="4114800"/>
            <a:ext cx="1295400" cy="461665"/>
          </a:xfrm>
          <a:prstGeom prst="rect">
            <a:avLst/>
          </a:prstGeom>
          <a:noFill/>
        </p:spPr>
        <p:txBody>
          <a:bodyPr wrap="square" rtlCol="0">
            <a:spAutoFit/>
          </a:bodyPr>
          <a:lstStyle/>
          <a:p>
            <a:r>
              <a:rPr lang="en-US" sz="1200" dirty="0" smtClean="0"/>
              <a:t>notify changes</a:t>
            </a:r>
          </a:p>
          <a:p>
            <a:r>
              <a:rPr lang="en-US" sz="1200" dirty="0" smtClean="0"/>
              <a:t>some messaging</a:t>
            </a:r>
          </a:p>
        </p:txBody>
      </p:sp>
      <p:cxnSp>
        <p:nvCxnSpPr>
          <p:cNvPr id="17" name="Straight Arrow Connector 16"/>
          <p:cNvCxnSpPr/>
          <p:nvPr/>
        </p:nvCxnSpPr>
        <p:spPr>
          <a:xfrm>
            <a:off x="5257800" y="3657600"/>
            <a:ext cx="12192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3200400"/>
            <a:ext cx="1447800" cy="461665"/>
          </a:xfrm>
          <a:prstGeom prst="rect">
            <a:avLst/>
          </a:prstGeom>
          <a:noFill/>
        </p:spPr>
        <p:txBody>
          <a:bodyPr wrap="square" rtlCol="0">
            <a:spAutoFit/>
          </a:bodyPr>
          <a:lstStyle/>
          <a:p>
            <a:r>
              <a:rPr lang="en-US" sz="1200" dirty="0" smtClean="0"/>
              <a:t>Whatever C# you like!</a:t>
            </a:r>
            <a:endParaRPr lang="en-US" sz="1200" dirty="0"/>
          </a:p>
        </p:txBody>
      </p:sp>
      <p:sp>
        <p:nvSpPr>
          <p:cNvPr id="14" name="Rectangle 13"/>
          <p:cNvSpPr/>
          <p:nvPr/>
        </p:nvSpPr>
        <p:spPr>
          <a:xfrm>
            <a:off x="1143000" y="2133600"/>
            <a:ext cx="10668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View</a:t>
            </a:r>
            <a:endParaRPr lang="en-US" dirty="0"/>
          </a:p>
        </p:txBody>
      </p:sp>
      <p:sp>
        <p:nvSpPr>
          <p:cNvPr id="16" name="Rectangle 15"/>
          <p:cNvSpPr/>
          <p:nvPr/>
        </p:nvSpPr>
        <p:spPr>
          <a:xfrm>
            <a:off x="1295400" y="2286000"/>
            <a:ext cx="10668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View</a:t>
            </a:r>
            <a:endParaRPr lang="en-US" dirty="0"/>
          </a:p>
        </p:txBody>
      </p:sp>
      <p:sp>
        <p:nvSpPr>
          <p:cNvPr id="19" name="Rectangle 18"/>
          <p:cNvSpPr/>
          <p:nvPr/>
        </p:nvSpPr>
        <p:spPr>
          <a:xfrm>
            <a:off x="3962400" y="2133600"/>
            <a:ext cx="9906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smtClean="0"/>
              <a:t>ViewModel</a:t>
            </a:r>
            <a:endParaRPr lang="en-US" dirty="0"/>
          </a:p>
        </p:txBody>
      </p:sp>
      <p:sp>
        <p:nvSpPr>
          <p:cNvPr id="20" name="Rectangle 19"/>
          <p:cNvSpPr/>
          <p:nvPr/>
        </p:nvSpPr>
        <p:spPr>
          <a:xfrm>
            <a:off x="4114800" y="2286000"/>
            <a:ext cx="9906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smtClean="0"/>
              <a:t>ViewModel</a:t>
            </a:r>
            <a:endParaRPr lang="en-US" dirty="0"/>
          </a:p>
        </p:txBody>
      </p:sp>
      <p:sp>
        <p:nvSpPr>
          <p:cNvPr id="22" name="Rectangle 21"/>
          <p:cNvSpPr/>
          <p:nvPr/>
        </p:nvSpPr>
        <p:spPr>
          <a:xfrm>
            <a:off x="6781800" y="2209800"/>
            <a:ext cx="990600" cy="2951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Model</a:t>
            </a:r>
            <a:endParaRPr lang="en-US" dirty="0"/>
          </a:p>
        </p:txBody>
      </p:sp>
      <p:sp>
        <p:nvSpPr>
          <p:cNvPr id="23" name="Rectangle 22"/>
          <p:cNvSpPr/>
          <p:nvPr/>
        </p:nvSpPr>
        <p:spPr>
          <a:xfrm>
            <a:off x="6934200" y="2362200"/>
            <a:ext cx="990600" cy="2951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Model</a:t>
            </a:r>
            <a:endParaRPr lang="en-US" dirty="0"/>
          </a:p>
        </p:txBody>
      </p:sp>
    </p:spTree>
    <p:extLst>
      <p:ext uri="{BB962C8B-B14F-4D97-AF65-F5344CB8AC3E}">
        <p14:creationId xmlns:p14="http://schemas.microsoft.com/office/powerpoint/2010/main" val="927983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Properties</a:t>
            </a:r>
          </a:p>
          <a:p>
            <a:r>
              <a:rPr lang="en-US" dirty="0" err="1" smtClean="0"/>
              <a:t>INotifyPropertyChanged</a:t>
            </a:r>
            <a:endParaRPr lang="en-US" dirty="0" smtClean="0"/>
          </a:p>
          <a:p>
            <a:r>
              <a:rPr lang="en-US" dirty="0" err="1" smtClean="0"/>
              <a:t>INotifyCollectionChanged</a:t>
            </a:r>
            <a:endParaRPr lang="en-US" dirty="0" smtClean="0"/>
          </a:p>
          <a:p>
            <a:r>
              <a:rPr lang="en-US" dirty="0" smtClean="0"/>
              <a:t>Data Binding</a:t>
            </a:r>
          </a:p>
          <a:p>
            <a:r>
              <a:rPr lang="en-US" dirty="0" err="1" smtClean="0"/>
              <a:t>IValueConverter</a:t>
            </a:r>
            <a:endParaRPr lang="en-US" dirty="0" smtClean="0"/>
          </a:p>
          <a:p>
            <a:r>
              <a:rPr lang="en-US" dirty="0" err="1"/>
              <a:t>ICommand</a:t>
            </a:r>
            <a:endParaRPr lang="en-US" dirty="0"/>
          </a:p>
          <a:p>
            <a:r>
              <a:rPr lang="en-US" dirty="0" smtClean="0"/>
              <a:t>UI Thread</a:t>
            </a:r>
            <a:endParaRPr lang="en-US" dirty="0"/>
          </a:p>
        </p:txBody>
      </p:sp>
      <p:sp>
        <p:nvSpPr>
          <p:cNvPr id="5" name="Title 4"/>
          <p:cNvSpPr>
            <a:spLocks noGrp="1"/>
          </p:cNvSpPr>
          <p:nvPr>
            <p:ph type="title"/>
          </p:nvPr>
        </p:nvSpPr>
        <p:spPr/>
        <p:txBody>
          <a:bodyPr/>
          <a:lstStyle/>
          <a:p>
            <a:r>
              <a:rPr lang="en-US" dirty="0" smtClean="0"/>
              <a:t>MVVM Technical Details</a:t>
            </a:r>
            <a:endParaRPr lang="en-US" dirty="0"/>
          </a:p>
        </p:txBody>
      </p:sp>
    </p:spTree>
    <p:extLst>
      <p:ext uri="{BB962C8B-B14F-4D97-AF65-F5344CB8AC3E}">
        <p14:creationId xmlns:p14="http://schemas.microsoft.com/office/powerpoint/2010/main" val="21872642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Mvvm</a:t>
            </a:r>
            <a:r>
              <a:rPr lang="en-US" dirty="0" smtClean="0"/>
              <a:t> Benefits</a:t>
            </a:r>
            <a:endParaRPr lang="en-US" dirty="0"/>
          </a:p>
        </p:txBody>
      </p:sp>
      <p:sp>
        <p:nvSpPr>
          <p:cNvPr id="3" name="Content Placeholder 2"/>
          <p:cNvSpPr>
            <a:spLocks noGrp="1"/>
          </p:cNvSpPr>
          <p:nvPr>
            <p:ph idx="1"/>
          </p:nvPr>
        </p:nvSpPr>
        <p:spPr/>
        <p:txBody>
          <a:bodyPr/>
          <a:lstStyle/>
          <a:p>
            <a:r>
              <a:rPr lang="en-US" dirty="0" smtClean="0"/>
              <a:t>The “normal” reasons:</a:t>
            </a:r>
          </a:p>
          <a:p>
            <a:pPr lvl="1"/>
            <a:r>
              <a:rPr lang="en-US" dirty="0" smtClean="0"/>
              <a:t>Separation of concerns</a:t>
            </a:r>
          </a:p>
          <a:p>
            <a:pPr lvl="1"/>
            <a:r>
              <a:rPr lang="en-US" dirty="0" err="1" smtClean="0"/>
              <a:t>Designability</a:t>
            </a:r>
            <a:r>
              <a:rPr lang="en-US" dirty="0" smtClean="0"/>
              <a:t> (</a:t>
            </a:r>
            <a:r>
              <a:rPr lang="en-US" dirty="0" err="1" smtClean="0"/>
              <a:t>Blendability</a:t>
            </a:r>
            <a:r>
              <a:rPr lang="en-US" dirty="0" smtClean="0"/>
              <a:t>)</a:t>
            </a:r>
          </a:p>
          <a:p>
            <a:pPr lvl="1"/>
            <a:r>
              <a:rPr lang="en-US" dirty="0" smtClean="0"/>
              <a:t>Testability</a:t>
            </a:r>
          </a:p>
          <a:p>
            <a:pPr marL="457200" lvl="1" indent="0">
              <a:buNone/>
            </a:pPr>
            <a:endParaRPr lang="en-US" dirty="0" smtClean="0"/>
          </a:p>
          <a:p>
            <a:r>
              <a:rPr lang="en-US" dirty="0" smtClean="0"/>
              <a:t>The </a:t>
            </a:r>
            <a:r>
              <a:rPr lang="en-US" dirty="0" err="1" smtClean="0"/>
              <a:t>MvvmCross</a:t>
            </a:r>
            <a:r>
              <a:rPr lang="en-US" dirty="0" smtClean="0"/>
              <a:t> reason:</a:t>
            </a:r>
          </a:p>
          <a:p>
            <a:pPr lvl="1"/>
            <a:r>
              <a:rPr lang="en-US" dirty="0" smtClean="0"/>
              <a:t>Cross platform code reuse</a:t>
            </a:r>
            <a:endParaRPr lang="en-US" dirty="0"/>
          </a:p>
        </p:txBody>
      </p:sp>
    </p:spTree>
    <p:extLst>
      <p:ext uri="{BB962C8B-B14F-4D97-AF65-F5344CB8AC3E}">
        <p14:creationId xmlns:p14="http://schemas.microsoft.com/office/powerpoint/2010/main" val="1617712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Mvvm</a:t>
            </a:r>
            <a:r>
              <a:rPr lang="en-US" dirty="0" smtClean="0"/>
              <a:t> Cross Platform</a:t>
            </a:r>
            <a:endParaRPr lang="en-US" dirty="0"/>
          </a:p>
        </p:txBody>
      </p:sp>
      <p:sp>
        <p:nvSpPr>
          <p:cNvPr id="4" name="Rectangle 3"/>
          <p:cNvSpPr/>
          <p:nvPr/>
        </p:nvSpPr>
        <p:spPr>
          <a:xfrm>
            <a:off x="990600" y="1447800"/>
            <a:ext cx="1066800" cy="29718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View</a:t>
            </a:r>
            <a:endParaRPr lang="en-US" dirty="0"/>
          </a:p>
        </p:txBody>
      </p:sp>
      <p:sp>
        <p:nvSpPr>
          <p:cNvPr id="5" name="Rectangle 4"/>
          <p:cNvSpPr/>
          <p:nvPr/>
        </p:nvSpPr>
        <p:spPr>
          <a:xfrm>
            <a:off x="3810000" y="1447800"/>
            <a:ext cx="9906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smtClean="0"/>
              <a:t>ViewModel</a:t>
            </a:r>
            <a:endParaRPr lang="en-US" dirty="0"/>
          </a:p>
        </p:txBody>
      </p:sp>
      <p:sp>
        <p:nvSpPr>
          <p:cNvPr id="6" name="Rectangle 5"/>
          <p:cNvSpPr/>
          <p:nvPr/>
        </p:nvSpPr>
        <p:spPr>
          <a:xfrm>
            <a:off x="6629400" y="1524000"/>
            <a:ext cx="990600" cy="2951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Model</a:t>
            </a:r>
            <a:endParaRPr lang="en-US" dirty="0"/>
          </a:p>
        </p:txBody>
      </p:sp>
      <p:sp>
        <p:nvSpPr>
          <p:cNvPr id="7" name="Rectangle 6"/>
          <p:cNvSpPr/>
          <p:nvPr/>
        </p:nvSpPr>
        <p:spPr>
          <a:xfrm>
            <a:off x="3209662" y="5105400"/>
            <a:ext cx="4562738"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Shared</a:t>
            </a:r>
            <a:endParaRPr lang="en-US" dirty="0"/>
          </a:p>
        </p:txBody>
      </p:sp>
      <p:sp>
        <p:nvSpPr>
          <p:cNvPr id="8" name="Rectangle 7"/>
          <p:cNvSpPr/>
          <p:nvPr/>
        </p:nvSpPr>
        <p:spPr>
          <a:xfrm>
            <a:off x="990600" y="5105400"/>
            <a:ext cx="1981200" cy="68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Platform Specific</a:t>
            </a:r>
            <a:endParaRPr lang="en-US" dirty="0"/>
          </a:p>
        </p:txBody>
      </p:sp>
      <p:cxnSp>
        <p:nvCxnSpPr>
          <p:cNvPr id="10" name="Straight Arrow Connector 9"/>
          <p:cNvCxnSpPr/>
          <p:nvPr/>
        </p:nvCxnSpPr>
        <p:spPr>
          <a:xfrm>
            <a:off x="2514600" y="2743200"/>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90800" y="2057400"/>
            <a:ext cx="1237724" cy="646331"/>
          </a:xfrm>
          <a:prstGeom prst="rect">
            <a:avLst/>
          </a:prstGeom>
          <a:noFill/>
        </p:spPr>
        <p:txBody>
          <a:bodyPr wrap="square" rtlCol="0">
            <a:spAutoFit/>
          </a:bodyPr>
          <a:lstStyle/>
          <a:p>
            <a:r>
              <a:rPr lang="en-US" sz="1200" dirty="0" smtClean="0"/>
              <a:t>get/set Properties</a:t>
            </a:r>
          </a:p>
          <a:p>
            <a:r>
              <a:rPr lang="en-US" sz="1200" dirty="0" smtClean="0"/>
              <a:t>call Commands</a:t>
            </a:r>
          </a:p>
        </p:txBody>
      </p:sp>
      <p:cxnSp>
        <p:nvCxnSpPr>
          <p:cNvPr id="13" name="Straight Arrow Connector 12"/>
          <p:cNvCxnSpPr/>
          <p:nvPr/>
        </p:nvCxnSpPr>
        <p:spPr>
          <a:xfrm flipH="1">
            <a:off x="2514600" y="3581400"/>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14600" y="3581400"/>
            <a:ext cx="1295400" cy="461665"/>
          </a:xfrm>
          <a:prstGeom prst="rect">
            <a:avLst/>
          </a:prstGeom>
          <a:noFill/>
        </p:spPr>
        <p:txBody>
          <a:bodyPr wrap="square" rtlCol="0">
            <a:spAutoFit/>
          </a:bodyPr>
          <a:lstStyle/>
          <a:p>
            <a:r>
              <a:rPr lang="en-US" sz="1200" dirty="0" smtClean="0"/>
              <a:t>notify changes</a:t>
            </a:r>
          </a:p>
          <a:p>
            <a:r>
              <a:rPr lang="en-US" sz="1200" dirty="0" smtClean="0"/>
              <a:t>some messaging</a:t>
            </a:r>
          </a:p>
        </p:txBody>
      </p:sp>
      <p:cxnSp>
        <p:nvCxnSpPr>
          <p:cNvPr id="17" name="Straight Arrow Connector 16"/>
          <p:cNvCxnSpPr/>
          <p:nvPr/>
        </p:nvCxnSpPr>
        <p:spPr>
          <a:xfrm>
            <a:off x="5257800" y="3124200"/>
            <a:ext cx="12192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667000"/>
            <a:ext cx="1447800" cy="461665"/>
          </a:xfrm>
          <a:prstGeom prst="rect">
            <a:avLst/>
          </a:prstGeom>
          <a:noFill/>
        </p:spPr>
        <p:txBody>
          <a:bodyPr wrap="square" rtlCol="0">
            <a:spAutoFit/>
          </a:bodyPr>
          <a:lstStyle/>
          <a:p>
            <a:r>
              <a:rPr lang="en-US" sz="1200" dirty="0" smtClean="0"/>
              <a:t>Whatever C# you like!</a:t>
            </a:r>
            <a:endParaRPr lang="en-US" sz="1200" dirty="0"/>
          </a:p>
        </p:txBody>
      </p:sp>
      <p:sp>
        <p:nvSpPr>
          <p:cNvPr id="14" name="Rectangle 13"/>
          <p:cNvSpPr/>
          <p:nvPr/>
        </p:nvSpPr>
        <p:spPr>
          <a:xfrm>
            <a:off x="1143000" y="1600200"/>
            <a:ext cx="1066800" cy="29718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View</a:t>
            </a:r>
            <a:endParaRPr lang="en-US" dirty="0"/>
          </a:p>
        </p:txBody>
      </p:sp>
      <p:sp>
        <p:nvSpPr>
          <p:cNvPr id="16" name="Rectangle 15"/>
          <p:cNvSpPr/>
          <p:nvPr/>
        </p:nvSpPr>
        <p:spPr>
          <a:xfrm>
            <a:off x="1295400" y="1752600"/>
            <a:ext cx="1066800" cy="29718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View</a:t>
            </a:r>
            <a:endParaRPr lang="en-US" dirty="0"/>
          </a:p>
        </p:txBody>
      </p:sp>
      <p:sp>
        <p:nvSpPr>
          <p:cNvPr id="19" name="Rectangle 18"/>
          <p:cNvSpPr/>
          <p:nvPr/>
        </p:nvSpPr>
        <p:spPr>
          <a:xfrm>
            <a:off x="3962400" y="1600200"/>
            <a:ext cx="9906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smtClean="0"/>
              <a:t>ViewModel</a:t>
            </a:r>
            <a:endParaRPr lang="en-US" dirty="0"/>
          </a:p>
        </p:txBody>
      </p:sp>
      <p:sp>
        <p:nvSpPr>
          <p:cNvPr id="20" name="Rectangle 19"/>
          <p:cNvSpPr/>
          <p:nvPr/>
        </p:nvSpPr>
        <p:spPr>
          <a:xfrm>
            <a:off x="4114800" y="1752600"/>
            <a:ext cx="9906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err="1" smtClean="0"/>
              <a:t>ViewModel</a:t>
            </a:r>
            <a:endParaRPr lang="en-US" dirty="0"/>
          </a:p>
        </p:txBody>
      </p:sp>
      <p:sp>
        <p:nvSpPr>
          <p:cNvPr id="22" name="Rectangle 21"/>
          <p:cNvSpPr/>
          <p:nvPr/>
        </p:nvSpPr>
        <p:spPr>
          <a:xfrm>
            <a:off x="6781800" y="1676400"/>
            <a:ext cx="990600" cy="2951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Model</a:t>
            </a:r>
            <a:endParaRPr lang="en-US" dirty="0"/>
          </a:p>
        </p:txBody>
      </p:sp>
      <p:sp>
        <p:nvSpPr>
          <p:cNvPr id="23" name="Rectangle 22"/>
          <p:cNvSpPr/>
          <p:nvPr/>
        </p:nvSpPr>
        <p:spPr>
          <a:xfrm>
            <a:off x="6934200" y="1828800"/>
            <a:ext cx="990600" cy="2951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Model</a:t>
            </a:r>
            <a:endParaRPr lang="en-US" dirty="0"/>
          </a:p>
        </p:txBody>
      </p:sp>
    </p:spTree>
    <p:extLst>
      <p:ext uri="{BB962C8B-B14F-4D97-AF65-F5344CB8AC3E}">
        <p14:creationId xmlns:p14="http://schemas.microsoft.com/office/powerpoint/2010/main" val="4053563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longer introductions…</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http://chart.apis.google.com/chart?cht=qr&amp;chs=500x500&amp;chl=http://blogs.msdn.com/b/ivo_manolov/archive/2012/03/17/10284665.asp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286000"/>
            <a:ext cx="32004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chart.apis.google.com/chart?cht=qr&amp;chs=500x500&amp;chl=http://blogs.infragistics.com/blogs/anand_raja/archive/2012/02/20/the-model-view-viewmodel-101-part-1.as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32004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chart.apis.google.com/chart?cht=qr&amp;chs=500x500&amp;chl=http://compiledexperience.com/blog/posts/blendable-mvvm-introduction-and-databin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286000"/>
            <a:ext cx="32004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5458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638800"/>
          </a:xfrm>
        </p:spPr>
        <p:txBody>
          <a:bodyPr>
            <a:noAutofit/>
          </a:bodyPr>
          <a:lstStyle/>
          <a:p>
            <a:r>
              <a:rPr lang="en-US" sz="19900" b="1" dirty="0" smtClean="0"/>
              <a:t>Twitter</a:t>
            </a:r>
            <a:br>
              <a:rPr lang="en-US" sz="19900" b="1" dirty="0" smtClean="0"/>
            </a:br>
            <a:r>
              <a:rPr lang="en-US" sz="19900" b="1" dirty="0" smtClean="0"/>
              <a:t>Search</a:t>
            </a:r>
            <a:endParaRPr lang="en-US" sz="19900" b="1" dirty="0"/>
          </a:p>
        </p:txBody>
      </p:sp>
    </p:spTree>
    <p:extLst>
      <p:ext uri="{BB962C8B-B14F-4D97-AF65-F5344CB8AC3E}">
        <p14:creationId xmlns:p14="http://schemas.microsoft.com/office/powerpoint/2010/main" val="21570347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want to build…</a:t>
            </a:r>
            <a:endParaRPr lang="en-US" dirty="0"/>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476625"/>
            <a:ext cx="30956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943225"/>
            <a:ext cx="325755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5800" y="2237222"/>
            <a:ext cx="1312732" cy="369332"/>
          </a:xfrm>
          <a:prstGeom prst="rect">
            <a:avLst/>
          </a:prstGeom>
          <a:noFill/>
        </p:spPr>
        <p:txBody>
          <a:bodyPr wrap="none" rtlCol="0">
            <a:spAutoFit/>
          </a:bodyPr>
          <a:lstStyle/>
          <a:p>
            <a:r>
              <a:rPr lang="en-US" dirty="0" smtClean="0"/>
              <a:t>Home Page:</a:t>
            </a:r>
            <a:endParaRPr lang="en-US" dirty="0"/>
          </a:p>
        </p:txBody>
      </p:sp>
      <p:sp>
        <p:nvSpPr>
          <p:cNvPr id="9" name="TextBox 8"/>
          <p:cNvSpPr txBox="1"/>
          <p:nvPr/>
        </p:nvSpPr>
        <p:spPr>
          <a:xfrm>
            <a:off x="5189561" y="2209758"/>
            <a:ext cx="1324722" cy="369332"/>
          </a:xfrm>
          <a:prstGeom prst="rect">
            <a:avLst/>
          </a:prstGeom>
          <a:noFill/>
        </p:spPr>
        <p:txBody>
          <a:bodyPr wrap="none" rtlCol="0">
            <a:spAutoFit/>
          </a:bodyPr>
          <a:lstStyle/>
          <a:p>
            <a:r>
              <a:rPr lang="en-US" dirty="0" smtClean="0"/>
              <a:t>Result Page:</a:t>
            </a:r>
            <a:endParaRPr lang="en-US" dirty="0"/>
          </a:p>
        </p:txBody>
      </p:sp>
      <p:sp>
        <p:nvSpPr>
          <p:cNvPr id="5" name="Right Arrow 4"/>
          <p:cNvSpPr/>
          <p:nvPr/>
        </p:nvSpPr>
        <p:spPr>
          <a:xfrm>
            <a:off x="4267200" y="3476625"/>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883" y="28194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3422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The “core” code</a:t>
            </a:r>
            <a:endParaRPr lang="en-US" dirty="0"/>
          </a:p>
        </p:txBody>
      </p:sp>
    </p:spTree>
    <p:extLst>
      <p:ext uri="{BB962C8B-B14F-4D97-AF65-F5344CB8AC3E}">
        <p14:creationId xmlns:p14="http://schemas.microsoft.com/office/powerpoint/2010/main" val="2936020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Autofit/>
          </a:bodyPr>
          <a:lstStyle/>
          <a:p>
            <a:r>
              <a:rPr lang="en-US" sz="19900" b="1" dirty="0" smtClean="0"/>
              <a:t>C#</a:t>
            </a:r>
            <a:endParaRPr lang="en-US" sz="19900" b="1" dirty="0"/>
          </a:p>
        </p:txBody>
      </p:sp>
    </p:spTree>
    <p:extLst>
      <p:ext uri="{BB962C8B-B14F-4D97-AF65-F5344CB8AC3E}">
        <p14:creationId xmlns:p14="http://schemas.microsoft.com/office/powerpoint/2010/main" val="8351277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27" y="3657600"/>
            <a:ext cx="5773831"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rot="19321192">
            <a:off x="6404988" y="5134599"/>
            <a:ext cx="2722488" cy="990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Model and Service</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52600"/>
            <a:ext cx="6441281"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9298301">
            <a:off x="6551927" y="5139718"/>
            <a:ext cx="2374850" cy="861774"/>
          </a:xfrm>
          <a:prstGeom prst="rect">
            <a:avLst/>
          </a:prstGeom>
          <a:noFill/>
        </p:spPr>
        <p:txBody>
          <a:bodyPr wrap="square" rtlCol="0">
            <a:spAutoFit/>
          </a:bodyPr>
          <a:lstStyle/>
          <a:p>
            <a:pPr algn="ctr"/>
            <a:r>
              <a:rPr lang="en-US" sz="3200" dirty="0" smtClean="0">
                <a:solidFill>
                  <a:srgbClr val="FF0000"/>
                </a:solidFill>
                <a:latin typeface="Impact" pitchFamily="34" charset="0"/>
              </a:rPr>
              <a:t>STOLEN</a:t>
            </a:r>
          </a:p>
          <a:p>
            <a:pPr algn="ctr"/>
            <a:r>
              <a:rPr lang="en-US" dirty="0" smtClean="0"/>
              <a:t>From </a:t>
            </a:r>
            <a:r>
              <a:rPr lang="en-US" dirty="0">
                <a:hlinkClick r:id="rId4"/>
              </a:rPr>
              <a:t>@</a:t>
            </a:r>
            <a:r>
              <a:rPr lang="en-US" u="sng" dirty="0" err="1">
                <a:hlinkClick r:id="rId4"/>
              </a:rPr>
              <a:t>ColinEberhardt</a:t>
            </a:r>
            <a:r>
              <a:rPr lang="en-US" dirty="0"/>
              <a:t> </a:t>
            </a:r>
            <a:endParaRPr lang="en-US" sz="3200" dirty="0"/>
          </a:p>
        </p:txBody>
      </p:sp>
    </p:spTree>
    <p:extLst>
      <p:ext uri="{BB962C8B-B14F-4D97-AF65-F5344CB8AC3E}">
        <p14:creationId xmlns:p14="http://schemas.microsoft.com/office/powerpoint/2010/main" val="32825344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HomeViewModel</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987" y="4867275"/>
            <a:ext cx="7793613" cy="182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932" y="2971800"/>
            <a:ext cx="7341468" cy="196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95400"/>
            <a:ext cx="6503068"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447800"/>
            <a:ext cx="3257550" cy="17049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08695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TwitterViewModel</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81" y="2971800"/>
            <a:ext cx="6781800" cy="3026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975" y="2133600"/>
            <a:ext cx="30956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988" y="17526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71093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HomeViewModel</a:t>
            </a:r>
            <a:r>
              <a:rPr lang="en-US" dirty="0" smtClean="0"/>
              <a:t> calls:</a:t>
            </a:r>
          </a:p>
          <a:p>
            <a:endParaRPr lang="en-US" dirty="0"/>
          </a:p>
          <a:p>
            <a:endParaRPr lang="en-US" dirty="0" smtClean="0"/>
          </a:p>
          <a:p>
            <a:pPr marL="0" indent="0">
              <a:buNone/>
            </a:pPr>
            <a:endParaRPr lang="en-US" dirty="0"/>
          </a:p>
          <a:p>
            <a:r>
              <a:rPr lang="en-US" dirty="0" smtClean="0"/>
              <a:t>Which means the </a:t>
            </a:r>
            <a:r>
              <a:rPr lang="en-US" dirty="0" err="1" smtClean="0"/>
              <a:t>TwitterViewModel</a:t>
            </a:r>
            <a:r>
              <a:rPr lang="en-US" dirty="0" smtClean="0"/>
              <a:t> gets created with:</a:t>
            </a:r>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036452"/>
            <a:ext cx="4572000" cy="1154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0"/>
            <a:ext cx="8001130"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8220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The clients</a:t>
            </a:r>
            <a:endParaRPr lang="en-US" dirty="0"/>
          </a:p>
        </p:txBody>
      </p:sp>
    </p:spTree>
    <p:extLst>
      <p:ext uri="{BB962C8B-B14F-4D97-AF65-F5344CB8AC3E}">
        <p14:creationId xmlns:p14="http://schemas.microsoft.com/office/powerpoint/2010/main" val="8195634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Unit Tests</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78586"/>
            <a:ext cx="6948673" cy="3781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3449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Console App</a:t>
            </a:r>
            <a:endParaRPr lang="en-US" dirty="0"/>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1800225"/>
            <a:ext cx="6448425"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50337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WP7 App</a:t>
            </a:r>
            <a:endParaRPr lang="en-US" dirty="0"/>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2739526"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447800"/>
            <a:ext cx="2669289"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7459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Android App</a:t>
            </a:r>
            <a:endParaRPr lang="en-US" dirty="0"/>
          </a:p>
        </p:txBody>
      </p:sp>
      <p:pic>
        <p:nvPicPr>
          <p:cNvPr id="30722" name="Picture 2" descr="C:\Users\Stuart\Documents\AndroidOut\screenshot_000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752600"/>
            <a:ext cx="257175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30725" name="Picture 5" descr="C:\Users\Stuart\Documents\AndroidOut\screenshot_0000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967" y="1691526"/>
            <a:ext cx="2648092" cy="423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5866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iPhone App</a:t>
            </a:r>
            <a:endParaRPr lang="en-US" dirty="0"/>
          </a:p>
        </p:txBody>
      </p:sp>
      <p:sp>
        <p:nvSpPr>
          <p:cNvPr id="3" name="Content Placeholder 2"/>
          <p:cNvSpPr>
            <a:spLocks noGrp="1"/>
          </p:cNvSpPr>
          <p:nvPr>
            <p:ph idx="1"/>
          </p:nvPr>
        </p:nvSpPr>
        <p:spPr/>
        <p:txBody>
          <a:bodyPr/>
          <a:lstStyle/>
          <a:p>
            <a:endParaRPr lang="en-US" dirty="0"/>
          </a:p>
        </p:txBody>
      </p:sp>
      <p:pic>
        <p:nvPicPr>
          <p:cNvPr id="32770" name="Picture 2" descr="C:\Users\Stuart\Downloads\iOS Simulator Screen shot 21 Mar 2012 08.27.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3048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2771" name="Picture 3" descr="C:\Users\Stuart\Downloads\iOS Simulator Screen shot 21 Mar 2012 08.27.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600200"/>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192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You already have:</a:t>
            </a:r>
          </a:p>
          <a:p>
            <a:pPr lvl="1"/>
            <a:r>
              <a:rPr lang="en-US" dirty="0" smtClean="0"/>
              <a:t>skills</a:t>
            </a:r>
          </a:p>
          <a:p>
            <a:pPr lvl="1"/>
            <a:r>
              <a:rPr lang="en-US" dirty="0" smtClean="0"/>
              <a:t>tools</a:t>
            </a:r>
          </a:p>
          <a:p>
            <a:pPr lvl="1"/>
            <a:r>
              <a:rPr lang="en-US" dirty="0" smtClean="0"/>
              <a:t>Code</a:t>
            </a:r>
            <a:br>
              <a:rPr lang="en-US" dirty="0" smtClean="0"/>
            </a:br>
            <a:endParaRPr lang="en-US" dirty="0" smtClean="0"/>
          </a:p>
          <a:p>
            <a:r>
              <a:rPr lang="en-US" dirty="0" smtClean="0"/>
              <a:t>“low level” </a:t>
            </a:r>
          </a:p>
          <a:p>
            <a:pPr lvl="1"/>
            <a:r>
              <a:rPr lang="en-US" dirty="0" smtClean="0"/>
              <a:t>compiles</a:t>
            </a:r>
          </a:p>
          <a:p>
            <a:pPr lvl="1"/>
            <a:r>
              <a:rPr lang="en-US" dirty="0" smtClean="0"/>
              <a:t>testable</a:t>
            </a:r>
          </a:p>
          <a:p>
            <a:pPr lvl="1"/>
            <a:r>
              <a:rPr lang="en-US" dirty="0" smtClean="0"/>
              <a:t>Quick</a:t>
            </a:r>
            <a:br>
              <a:rPr lang="en-US" dirty="0" smtClean="0"/>
            </a:br>
            <a:endParaRPr lang="en-US" dirty="0" smtClean="0"/>
          </a:p>
          <a:p>
            <a:r>
              <a:rPr lang="en-US" dirty="0" smtClean="0"/>
              <a:t>Common platform across mobile and cloud</a:t>
            </a:r>
            <a:br>
              <a:rPr lang="en-US" dirty="0" smtClean="0"/>
            </a:br>
            <a:endParaRPr lang="en-US" sz="1300" dirty="0" smtClean="0"/>
          </a:p>
          <a:p>
            <a:r>
              <a:rPr lang="en-US" dirty="0" smtClean="0"/>
              <a:t>Enables </a:t>
            </a:r>
            <a:r>
              <a:rPr lang="en-US" dirty="0"/>
              <a:t>native look </a:t>
            </a:r>
            <a:r>
              <a:rPr lang="en-US" dirty="0" smtClean="0"/>
              <a:t>and feel on all platforms</a:t>
            </a:r>
            <a:br>
              <a:rPr lang="en-US" dirty="0" smtClean="0"/>
            </a:br>
            <a:endParaRPr lang="en-US" sz="1400" dirty="0" smtClean="0"/>
          </a:p>
          <a:p>
            <a:r>
              <a:rPr lang="en-US" dirty="0" smtClean="0"/>
              <a:t>Generics, </a:t>
            </a:r>
            <a:r>
              <a:rPr lang="en-US" dirty="0" err="1" smtClean="0"/>
              <a:t>Linq</a:t>
            </a:r>
            <a:r>
              <a:rPr lang="en-US" dirty="0" smtClean="0"/>
              <a:t>, </a:t>
            </a:r>
            <a:r>
              <a:rPr lang="en-US" dirty="0" err="1" smtClean="0"/>
              <a:t>Async</a:t>
            </a:r>
            <a:r>
              <a:rPr lang="en-US" dirty="0" smtClean="0"/>
              <a:t> and the future…</a:t>
            </a:r>
            <a:endParaRPr lang="en-US" dirty="0"/>
          </a:p>
        </p:txBody>
      </p:sp>
    </p:spTree>
    <p:extLst>
      <p:ext uri="{BB962C8B-B14F-4D97-AF65-F5344CB8AC3E}">
        <p14:creationId xmlns:p14="http://schemas.microsoft.com/office/powerpoint/2010/main" val="624666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iPad</a:t>
            </a:r>
            <a:r>
              <a:rPr lang="en-US" dirty="0" smtClean="0"/>
              <a:t> App</a:t>
            </a:r>
            <a:endParaRPr lang="en-US" dirty="0"/>
          </a:p>
        </p:txBody>
      </p:sp>
      <p:sp>
        <p:nvSpPr>
          <p:cNvPr id="3" name="Content Placeholder 2"/>
          <p:cNvSpPr>
            <a:spLocks noGrp="1"/>
          </p:cNvSpPr>
          <p:nvPr>
            <p:ph idx="1"/>
          </p:nvPr>
        </p:nvSpPr>
        <p:spPr/>
        <p:txBody>
          <a:bodyPr/>
          <a:lstStyle/>
          <a:p>
            <a:endParaRPr lang="en-US"/>
          </a:p>
        </p:txBody>
      </p:sp>
      <p:pic>
        <p:nvPicPr>
          <p:cNvPr id="33794" name="Picture 2" descr="C:\Users\Stuart\Downloads\iOS Simulator Screen shot 21 Mar 2012 08.33.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295400"/>
            <a:ext cx="40005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6047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8 Metro App</a:t>
            </a:r>
            <a:endParaRPr lang="en-US" dirty="0"/>
          </a:p>
        </p:txBody>
      </p:sp>
      <p:sp>
        <p:nvSpPr>
          <p:cNvPr id="3" name="Content Placeholder 2"/>
          <p:cNvSpPr>
            <a:spLocks noGrp="1"/>
          </p:cNvSpPr>
          <p:nvPr>
            <p:ph idx="1"/>
          </p:nvPr>
        </p:nvSpPr>
        <p:spPr/>
        <p:txBody>
          <a:bodyPr/>
          <a:lstStyle/>
          <a:p>
            <a:endParaRPr lang="en-US" dirty="0"/>
          </a:p>
        </p:txBody>
      </p:sp>
      <p:pic>
        <p:nvPicPr>
          <p:cNvPr id="37890" name="Picture 2" descr="E:\Capture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6036830" cy="3768408"/>
          </a:xfrm>
          <a:prstGeom prst="rect">
            <a:avLst/>
          </a:prstGeom>
          <a:noFill/>
          <a:extLst>
            <a:ext uri="{909E8E84-426E-40DD-AFC4-6F175D3DCCD1}">
              <a14:hiddenFill xmlns:a14="http://schemas.microsoft.com/office/drawing/2010/main">
                <a:solidFill>
                  <a:srgbClr val="FFFFFF"/>
                </a:solidFill>
              </a14:hiddenFill>
            </a:ext>
          </a:extLst>
        </p:spPr>
      </p:pic>
      <p:pic>
        <p:nvPicPr>
          <p:cNvPr id="37891" name="Picture 3" descr="E:\Capture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743200"/>
            <a:ext cx="6096000" cy="3827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544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Inside…</a:t>
            </a:r>
            <a:endParaRPr lang="en-US" dirty="0"/>
          </a:p>
        </p:txBody>
      </p:sp>
    </p:spTree>
    <p:extLst>
      <p:ext uri="{BB962C8B-B14F-4D97-AF65-F5344CB8AC3E}">
        <p14:creationId xmlns:p14="http://schemas.microsoft.com/office/powerpoint/2010/main" val="18676772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WP7 App…</a:t>
            </a:r>
            <a:endParaRPr lang="en-US" dirty="0"/>
          </a:p>
        </p:txBody>
      </p:sp>
      <p:sp>
        <p:nvSpPr>
          <p:cNvPr id="3" name="Content Placeholder 2"/>
          <p:cNvSpPr>
            <a:spLocks noGrp="1"/>
          </p:cNvSpPr>
          <p:nvPr>
            <p:ph idx="1"/>
          </p:nvPr>
        </p:nvSpPr>
        <p:spPr>
          <a:xfrm>
            <a:off x="457200" y="3843337"/>
            <a:ext cx="8229600" cy="2282826"/>
          </a:xfrm>
        </p:spPr>
        <p:txBody>
          <a:bodyPr>
            <a:normAutofit/>
          </a:bodyPr>
          <a:lstStyle/>
          <a:p>
            <a:r>
              <a:rPr lang="en-US" dirty="0" smtClean="0"/>
              <a:t>No C#, just XAML with </a:t>
            </a:r>
            <a:r>
              <a:rPr lang="en-US" sz="2800" dirty="0" smtClean="0">
                <a:latin typeface="Consolas" pitchFamily="49" charset="0"/>
                <a:cs typeface="Consolas" pitchFamily="49" charset="0"/>
              </a:rPr>
              <a:t>{Binding}</a:t>
            </a:r>
            <a:endParaRPr lang="en-US" dirty="0" smtClean="0">
              <a:latin typeface="Consolas" pitchFamily="49" charset="0"/>
              <a:cs typeface="Consolas" pitchFamily="49" charset="0"/>
            </a:endParaRPr>
          </a:p>
          <a:p>
            <a:r>
              <a:rPr lang="en-US" dirty="0" smtClean="0"/>
              <a:t>Binding syntax includes:</a:t>
            </a:r>
          </a:p>
          <a:p>
            <a:pPr marL="0" indent="0" algn="ctr">
              <a:buNone/>
            </a:pPr>
            <a:r>
              <a:rPr lang="en-US" sz="2000" dirty="0" smtClean="0">
                <a:latin typeface="Consolas" pitchFamily="49" charset="0"/>
                <a:cs typeface="Consolas" pitchFamily="49" charset="0"/>
              </a:rPr>
              <a:t>{Binding </a:t>
            </a:r>
            <a:r>
              <a:rPr lang="en-US" sz="2000" i="1" dirty="0" smtClean="0">
                <a:latin typeface="Consolas" pitchFamily="49" charset="0"/>
                <a:cs typeface="Consolas" pitchFamily="49" charset="0"/>
              </a:rPr>
              <a:t>Path</a:t>
            </a:r>
            <a:r>
              <a:rPr lang="en-US" sz="2000" dirty="0" smtClean="0">
                <a:latin typeface="Consolas" pitchFamily="49" charset="0"/>
                <a:cs typeface="Consolas" pitchFamily="49" charset="0"/>
              </a:rPr>
              <a:t>, Converter=</a:t>
            </a:r>
            <a:r>
              <a:rPr lang="en-US" sz="2000" i="1" dirty="0" smtClean="0">
                <a:latin typeface="Consolas" pitchFamily="49" charset="0"/>
                <a:cs typeface="Consolas" pitchFamily="49" charset="0"/>
              </a:rPr>
              <a:t>Converter</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ConverterParameter</a:t>
            </a:r>
            <a:r>
              <a:rPr lang="en-US" sz="2000" dirty="0" smtClean="0">
                <a:latin typeface="Consolas" pitchFamily="49" charset="0"/>
                <a:cs typeface="Consolas" pitchFamily="49" charset="0"/>
              </a:rPr>
              <a:t>=</a:t>
            </a:r>
            <a:r>
              <a:rPr lang="en-US" sz="2000" i="1" dirty="0" smtClean="0">
                <a:latin typeface="Consolas" pitchFamily="49" charset="0"/>
                <a:cs typeface="Consolas" pitchFamily="49" charset="0"/>
              </a:rPr>
              <a:t>Parameter</a:t>
            </a:r>
            <a:r>
              <a:rPr lang="en-US" sz="2000" dirty="0" smtClean="0">
                <a:latin typeface="Consolas" pitchFamily="49" charset="0"/>
                <a:cs typeface="Consolas" pitchFamily="49" charset="0"/>
              </a:rPr>
              <a:t>, Mode=</a:t>
            </a:r>
            <a:r>
              <a:rPr lang="en-US" sz="2000" i="1" dirty="0" smtClean="0">
                <a:latin typeface="Consolas" pitchFamily="49" charset="0"/>
                <a:cs typeface="Consolas" pitchFamily="49" charset="0"/>
              </a:rPr>
              <a:t>Mode</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FallbackValue</a:t>
            </a:r>
            <a:r>
              <a:rPr lang="en-US" sz="2000" dirty="0" smtClean="0">
                <a:latin typeface="Consolas" pitchFamily="49" charset="0"/>
                <a:cs typeface="Consolas" pitchFamily="49" charset="0"/>
              </a:rPr>
              <a:t>=</a:t>
            </a:r>
            <a:r>
              <a:rPr lang="en-US" sz="2000" i="1" dirty="0" smtClean="0">
                <a:latin typeface="Consolas" pitchFamily="49" charset="0"/>
                <a:cs typeface="Consolas" pitchFamily="49" charset="0"/>
              </a:rPr>
              <a:t>Fallback</a:t>
            </a:r>
            <a:r>
              <a:rPr lang="en-US" sz="2000" dirty="0" smtClean="0">
                <a:latin typeface="Consolas" pitchFamily="49" charset="0"/>
                <a:cs typeface="Consolas" pitchFamily="49" charset="0"/>
              </a:rPr>
              <a:t>}</a:t>
            </a:r>
            <a:endParaRPr lang="en-US" i="1" dirty="0">
              <a:latin typeface="Consolas" pitchFamily="49" charset="0"/>
              <a:cs typeface="Consolas" pitchFamily="49"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8" y="1676400"/>
            <a:ext cx="9132277" cy="186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80625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Android App…</a:t>
            </a:r>
            <a:endParaRPr lang="en-US" dirty="0"/>
          </a:p>
        </p:txBody>
      </p:sp>
      <p:sp>
        <p:nvSpPr>
          <p:cNvPr id="3" name="Content Placeholder 2"/>
          <p:cNvSpPr>
            <a:spLocks noGrp="1"/>
          </p:cNvSpPr>
          <p:nvPr>
            <p:ph idx="1"/>
          </p:nvPr>
        </p:nvSpPr>
        <p:spPr>
          <a:xfrm>
            <a:off x="457200" y="1600200"/>
            <a:ext cx="3581400" cy="4525963"/>
          </a:xfrm>
        </p:spPr>
        <p:txBody>
          <a:bodyPr/>
          <a:lstStyle/>
          <a:p>
            <a:r>
              <a:rPr lang="en-US" dirty="0" smtClean="0"/>
              <a:t>No C#, just xml with </a:t>
            </a:r>
            <a:r>
              <a:rPr lang="en-US" sz="2800" dirty="0" err="1" smtClean="0">
                <a:latin typeface="Consolas" pitchFamily="49" charset="0"/>
                <a:cs typeface="Consolas" pitchFamily="49" charset="0"/>
              </a:rPr>
              <a:t>MvxBind</a:t>
            </a:r>
            <a:r>
              <a:rPr lang="en-US" dirty="0" smtClean="0"/>
              <a:t> attributes</a:t>
            </a:r>
          </a:p>
          <a:p>
            <a:r>
              <a:rPr lang="en-US" dirty="0" err="1" smtClean="0"/>
              <a:t>MvxBind</a:t>
            </a:r>
            <a:r>
              <a:rPr lang="en-US" dirty="0" smtClean="0"/>
              <a:t> syntax is JSON based on XAML structure.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76400"/>
            <a:ext cx="4581525"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8659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 – </a:t>
            </a:r>
            <a:r>
              <a:rPr lang="en-US" dirty="0" err="1" smtClean="0"/>
              <a:t>Xaml</a:t>
            </a:r>
            <a:r>
              <a:rPr lang="en-US" dirty="0" smtClean="0"/>
              <a:t> versus </a:t>
            </a:r>
            <a:r>
              <a:rPr lang="en-US" dirty="0" err="1" smtClean="0"/>
              <a:t>Mvx</a:t>
            </a:r>
            <a:endParaRPr lang="en-US" dirty="0"/>
          </a:p>
        </p:txBody>
      </p:sp>
      <p:sp>
        <p:nvSpPr>
          <p:cNvPr id="3" name="Content Placeholder 2"/>
          <p:cNvSpPr>
            <a:spLocks noGrp="1"/>
          </p:cNvSpPr>
          <p:nvPr>
            <p:ph idx="1"/>
          </p:nvPr>
        </p:nvSpPr>
        <p:spPr/>
        <p:txBody>
          <a:bodyPr/>
          <a:lstStyle/>
          <a:p>
            <a:pPr marL="0" indent="0">
              <a:buNone/>
            </a:pPr>
            <a:r>
              <a:rPr lang="en-US" dirty="0" smtClean="0"/>
              <a:t>WP7:</a:t>
            </a:r>
          </a:p>
          <a:p>
            <a:endParaRPr lang="en-US" sz="1100" dirty="0" smtClean="0"/>
          </a:p>
          <a:p>
            <a:pPr marL="0" indent="0" algn="ctr">
              <a:buNone/>
            </a:pPr>
            <a:r>
              <a:rPr lang="en-US" sz="2800" dirty="0" smtClean="0">
                <a:solidFill>
                  <a:srgbClr val="FF0000"/>
                </a:solidFill>
                <a:latin typeface="Consolas" pitchFamily="49" charset="0"/>
                <a:cs typeface="Consolas" pitchFamily="49" charset="0"/>
              </a:rPr>
              <a:t>Text</a:t>
            </a:r>
            <a:r>
              <a:rPr lang="en-US" sz="2800" dirty="0" smtClean="0">
                <a:solidFill>
                  <a:schemeClr val="tx2">
                    <a:lumMod val="60000"/>
                    <a:lumOff val="40000"/>
                  </a:schemeClr>
                </a:solidFill>
                <a:latin typeface="Consolas" pitchFamily="49" charset="0"/>
                <a:cs typeface="Consolas" pitchFamily="49" charset="0"/>
              </a:rPr>
              <a:t>=“{</a:t>
            </a:r>
            <a:r>
              <a:rPr lang="en-US" sz="2800" dirty="0" smtClean="0">
                <a:solidFill>
                  <a:srgbClr val="C00000"/>
                </a:solidFill>
                <a:latin typeface="Consolas" pitchFamily="49" charset="0"/>
                <a:cs typeface="Consolas" pitchFamily="49" charset="0"/>
              </a:rPr>
              <a:t>Binding</a:t>
            </a:r>
            <a:r>
              <a:rPr lang="en-US" sz="2800" dirty="0" smtClean="0">
                <a:latin typeface="Consolas" pitchFamily="49" charset="0"/>
                <a:cs typeface="Consolas" pitchFamily="49" charset="0"/>
              </a:rPr>
              <a:t> </a:t>
            </a:r>
            <a:r>
              <a:rPr lang="en-US" sz="2800" dirty="0" err="1" smtClean="0">
                <a:solidFill>
                  <a:srgbClr val="FF0000"/>
                </a:solidFill>
                <a:latin typeface="Consolas" pitchFamily="49" charset="0"/>
                <a:cs typeface="Consolas" pitchFamily="49" charset="0"/>
              </a:rPr>
              <a:t>SearchText</a:t>
            </a:r>
            <a:r>
              <a:rPr lang="en-US" sz="2800" dirty="0" err="1" smtClean="0">
                <a:solidFill>
                  <a:schemeClr val="tx2">
                    <a:lumMod val="60000"/>
                    <a:lumOff val="40000"/>
                  </a:schemeClr>
                </a:solidFill>
                <a:latin typeface="Consolas" pitchFamily="49" charset="0"/>
                <a:cs typeface="Consolas" pitchFamily="49" charset="0"/>
              </a:rPr>
              <a:t>,</a:t>
            </a:r>
            <a:r>
              <a:rPr lang="en-US" sz="2800" dirty="0" err="1" smtClean="0">
                <a:solidFill>
                  <a:srgbClr val="FF0000"/>
                </a:solidFill>
                <a:latin typeface="Consolas" pitchFamily="49" charset="0"/>
                <a:cs typeface="Consolas" pitchFamily="49" charset="0"/>
              </a:rPr>
              <a:t>Mode</a:t>
            </a:r>
            <a:r>
              <a:rPr lang="en-US" sz="2800" dirty="0" smtClean="0">
                <a:solidFill>
                  <a:srgbClr val="FF0000"/>
                </a:solidFill>
                <a:latin typeface="Consolas" pitchFamily="49" charset="0"/>
                <a:cs typeface="Consolas" pitchFamily="49" charset="0"/>
              </a:rPr>
              <a:t>=</a:t>
            </a:r>
            <a:r>
              <a:rPr lang="en-US" sz="2800" dirty="0" err="1" smtClean="0">
                <a:solidFill>
                  <a:schemeClr val="tx2">
                    <a:lumMod val="60000"/>
                    <a:lumOff val="40000"/>
                  </a:schemeClr>
                </a:solidFill>
                <a:latin typeface="Consolas" pitchFamily="49" charset="0"/>
                <a:cs typeface="Consolas" pitchFamily="49" charset="0"/>
              </a:rPr>
              <a:t>TwoWay</a:t>
            </a:r>
            <a:r>
              <a:rPr lang="en-US" sz="2800" dirty="0" smtClean="0">
                <a:solidFill>
                  <a:schemeClr val="tx2">
                    <a:lumMod val="60000"/>
                    <a:lumOff val="40000"/>
                  </a:schemeClr>
                </a:solidFill>
                <a:latin typeface="Consolas" pitchFamily="49" charset="0"/>
                <a:cs typeface="Consolas" pitchFamily="49" charset="0"/>
              </a:rPr>
              <a:t>}”</a:t>
            </a:r>
          </a:p>
          <a:p>
            <a:endParaRPr lang="en-US" dirty="0"/>
          </a:p>
          <a:p>
            <a:pPr marL="0" indent="0">
              <a:buNone/>
            </a:pPr>
            <a:r>
              <a:rPr lang="en-US" dirty="0" smtClean="0"/>
              <a:t>Android:</a:t>
            </a:r>
          </a:p>
          <a:p>
            <a:endParaRPr lang="en-US" sz="1100" dirty="0"/>
          </a:p>
          <a:p>
            <a:pPr marL="0" indent="0" algn="ctr">
              <a:buNone/>
            </a:pPr>
            <a:r>
              <a:rPr lang="en-US" sz="2800" dirty="0" err="1" smtClean="0">
                <a:solidFill>
                  <a:srgbClr val="FF0000"/>
                </a:solidFill>
                <a:latin typeface="Consolas" pitchFamily="49" charset="0"/>
                <a:cs typeface="Consolas" pitchFamily="49" charset="0"/>
              </a:rPr>
              <a:t>local:MvxBind</a:t>
            </a:r>
            <a:r>
              <a:rPr lang="en-US" sz="2800" dirty="0" smtClean="0">
                <a:solidFill>
                  <a:schemeClr val="tx2">
                    <a:lumMod val="60000"/>
                    <a:lumOff val="40000"/>
                  </a:schemeClr>
                </a:solidFill>
                <a:latin typeface="Consolas" pitchFamily="49" charset="0"/>
                <a:cs typeface="Consolas" pitchFamily="49" charset="0"/>
              </a:rPr>
              <a:t>=“{‘Text’:</a:t>
            </a:r>
          </a:p>
          <a:p>
            <a:pPr marL="0" indent="0" algn="ctr">
              <a:buNone/>
            </a:pPr>
            <a:r>
              <a:rPr lang="en-US" sz="2800" dirty="0" smtClean="0">
                <a:solidFill>
                  <a:schemeClr val="tx2">
                    <a:lumMod val="60000"/>
                    <a:lumOff val="40000"/>
                  </a:schemeClr>
                </a:solidFill>
                <a:latin typeface="Consolas" pitchFamily="49" charset="0"/>
                <a:cs typeface="Consolas" pitchFamily="49" charset="0"/>
              </a:rPr>
              <a:t>{‘Path’:’</a:t>
            </a:r>
            <a:r>
              <a:rPr lang="en-US" sz="2800" dirty="0" err="1" smtClean="0">
                <a:solidFill>
                  <a:schemeClr val="tx2">
                    <a:lumMod val="60000"/>
                    <a:lumOff val="40000"/>
                  </a:schemeClr>
                </a:solidFill>
                <a:latin typeface="Consolas" pitchFamily="49" charset="0"/>
                <a:cs typeface="Consolas" pitchFamily="49" charset="0"/>
              </a:rPr>
              <a:t>SearchText</a:t>
            </a:r>
            <a:r>
              <a:rPr lang="en-US" sz="2800" dirty="0" smtClean="0">
                <a:solidFill>
                  <a:schemeClr val="tx2">
                    <a:lumMod val="60000"/>
                    <a:lumOff val="40000"/>
                  </a:schemeClr>
                </a:solidFill>
                <a:latin typeface="Consolas" pitchFamily="49" charset="0"/>
                <a:cs typeface="Consolas" pitchFamily="49" charset="0"/>
              </a:rPr>
              <a:t>’,’Mode’:’</a:t>
            </a:r>
            <a:r>
              <a:rPr lang="en-US" sz="2800" dirty="0" err="1" smtClean="0">
                <a:solidFill>
                  <a:schemeClr val="tx2">
                    <a:lumMod val="60000"/>
                    <a:lumOff val="40000"/>
                  </a:schemeClr>
                </a:solidFill>
                <a:latin typeface="Consolas" pitchFamily="49" charset="0"/>
                <a:cs typeface="Consolas" pitchFamily="49" charset="0"/>
              </a:rPr>
              <a:t>TwoWay</a:t>
            </a:r>
            <a:r>
              <a:rPr lang="en-US" sz="2800" dirty="0" smtClean="0">
                <a:solidFill>
                  <a:schemeClr val="tx2">
                    <a:lumMod val="60000"/>
                    <a:lumOff val="40000"/>
                  </a:schemeClr>
                </a:solidFill>
                <a:latin typeface="Consolas" pitchFamily="49" charset="0"/>
                <a:cs typeface="Consolas" pitchFamily="49" charset="0"/>
              </a:rPr>
              <a:t>’}}”</a:t>
            </a:r>
            <a:endParaRPr lang="en-US" dirty="0">
              <a:solidFill>
                <a:schemeClr val="tx2">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17777842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 – </a:t>
            </a:r>
            <a:r>
              <a:rPr lang="en-US" dirty="0" err="1" smtClean="0"/>
              <a:t>Xaml</a:t>
            </a:r>
            <a:r>
              <a:rPr lang="en-US" dirty="0" smtClean="0"/>
              <a:t> versus </a:t>
            </a:r>
            <a:r>
              <a:rPr lang="en-US" dirty="0" err="1" smtClean="0"/>
              <a:t>Mvx</a:t>
            </a:r>
            <a:endParaRPr lang="en-US" dirty="0"/>
          </a:p>
        </p:txBody>
      </p:sp>
      <p:sp>
        <p:nvSpPr>
          <p:cNvPr id="3" name="Content Placeholder 2"/>
          <p:cNvSpPr>
            <a:spLocks noGrp="1"/>
          </p:cNvSpPr>
          <p:nvPr>
            <p:ph idx="1"/>
          </p:nvPr>
        </p:nvSpPr>
        <p:spPr>
          <a:xfrm>
            <a:off x="457200" y="1341437"/>
            <a:ext cx="8229600" cy="4754563"/>
          </a:xfrm>
        </p:spPr>
        <p:txBody>
          <a:bodyPr>
            <a:normAutofit lnSpcReduction="10000"/>
          </a:bodyPr>
          <a:lstStyle/>
          <a:p>
            <a:pPr marL="0" indent="0">
              <a:buNone/>
            </a:pPr>
            <a:r>
              <a:rPr lang="en-US" dirty="0" smtClean="0"/>
              <a:t>WP7:</a:t>
            </a:r>
          </a:p>
          <a:p>
            <a:endParaRPr lang="en-US" sz="1100" dirty="0" smtClean="0"/>
          </a:p>
          <a:p>
            <a:pPr marL="0" indent="0" algn="ctr">
              <a:buNone/>
            </a:pPr>
            <a:r>
              <a:rPr lang="en-US" sz="2800" dirty="0" smtClean="0">
                <a:solidFill>
                  <a:srgbClr val="FF0000"/>
                </a:solidFill>
                <a:latin typeface="Consolas" pitchFamily="49" charset="0"/>
                <a:cs typeface="Consolas" pitchFamily="49" charset="0"/>
              </a:rPr>
              <a:t>Text</a:t>
            </a:r>
            <a:r>
              <a:rPr lang="en-US" sz="2800" dirty="0" smtClean="0">
                <a:solidFill>
                  <a:schemeClr val="tx2">
                    <a:lumMod val="60000"/>
                    <a:lumOff val="40000"/>
                  </a:schemeClr>
                </a:solidFill>
                <a:latin typeface="Consolas" pitchFamily="49" charset="0"/>
                <a:cs typeface="Consolas" pitchFamily="49" charset="0"/>
              </a:rPr>
              <a:t>=“{</a:t>
            </a:r>
            <a:r>
              <a:rPr lang="en-US" sz="2800" dirty="0" smtClean="0">
                <a:solidFill>
                  <a:srgbClr val="C00000"/>
                </a:solidFill>
                <a:latin typeface="Consolas" pitchFamily="49" charset="0"/>
                <a:cs typeface="Consolas" pitchFamily="49" charset="0"/>
              </a:rPr>
              <a:t>Binding</a:t>
            </a:r>
            <a:r>
              <a:rPr lang="en-US" sz="2800" dirty="0" smtClean="0">
                <a:latin typeface="Consolas" pitchFamily="49" charset="0"/>
                <a:cs typeface="Consolas" pitchFamily="49" charset="0"/>
              </a:rPr>
              <a:t> </a:t>
            </a:r>
            <a:r>
              <a:rPr lang="en-US" sz="2800" dirty="0" err="1" smtClean="0">
                <a:solidFill>
                  <a:srgbClr val="FF0000"/>
                </a:solidFill>
                <a:latin typeface="Consolas" pitchFamily="49" charset="0"/>
                <a:cs typeface="Consolas" pitchFamily="49" charset="0"/>
              </a:rPr>
              <a:t>Timestamp</a:t>
            </a:r>
            <a:r>
              <a:rPr lang="en-US" sz="2800" dirty="0" err="1" smtClean="0">
                <a:solidFill>
                  <a:schemeClr val="tx2">
                    <a:lumMod val="60000"/>
                    <a:lumOff val="40000"/>
                  </a:schemeClr>
                </a:solidFill>
                <a:latin typeface="Consolas" pitchFamily="49" charset="0"/>
                <a:cs typeface="Consolas" pitchFamily="49" charset="0"/>
              </a:rPr>
              <a:t>,</a:t>
            </a:r>
            <a:r>
              <a:rPr lang="en-US" sz="2800" dirty="0" err="1" smtClean="0">
                <a:solidFill>
                  <a:srgbClr val="FF0000"/>
                </a:solidFill>
                <a:latin typeface="Consolas" pitchFamily="49" charset="0"/>
                <a:cs typeface="Consolas" pitchFamily="49" charset="0"/>
              </a:rPr>
              <a:t>Converter</a:t>
            </a:r>
            <a:r>
              <a:rPr lang="en-US" sz="2800" dirty="0" smtClean="0">
                <a:solidFill>
                  <a:srgbClr val="FF0000"/>
                </a:solidFill>
                <a:latin typeface="Consolas" pitchFamily="49" charset="0"/>
                <a:cs typeface="Consolas" pitchFamily="49" charset="0"/>
              </a:rPr>
              <a:t>={</a:t>
            </a:r>
            <a:r>
              <a:rPr lang="en-US" sz="2800" dirty="0" err="1" smtClean="0">
                <a:solidFill>
                  <a:srgbClr val="C00000"/>
                </a:solidFill>
                <a:latin typeface="Consolas" pitchFamily="49" charset="0"/>
                <a:cs typeface="Consolas" pitchFamily="49" charset="0"/>
              </a:rPr>
              <a:t>StaticResource</a:t>
            </a:r>
            <a:r>
              <a:rPr lang="en-US" sz="2800" dirty="0" smtClean="0">
                <a:solidFill>
                  <a:schemeClr val="tx2">
                    <a:lumMod val="60000"/>
                    <a:lumOff val="40000"/>
                  </a:schemeClr>
                </a:solidFill>
                <a:latin typeface="Consolas" pitchFamily="49" charset="0"/>
                <a:cs typeface="Consolas" pitchFamily="49" charset="0"/>
              </a:rPr>
              <a:t> </a:t>
            </a:r>
            <a:r>
              <a:rPr lang="en-US" sz="2800" dirty="0" err="1" smtClean="0">
                <a:solidFill>
                  <a:srgbClr val="FF0000"/>
                </a:solidFill>
                <a:latin typeface="Consolas" pitchFamily="49" charset="0"/>
                <a:cs typeface="Consolas" pitchFamily="49" charset="0"/>
              </a:rPr>
              <a:t>TimeAgo</a:t>
            </a:r>
            <a:r>
              <a:rPr lang="en-US" sz="2800" dirty="0" smtClean="0">
                <a:solidFill>
                  <a:schemeClr val="tx2">
                    <a:lumMod val="60000"/>
                    <a:lumOff val="40000"/>
                  </a:schemeClr>
                </a:solidFill>
                <a:latin typeface="Consolas" pitchFamily="49" charset="0"/>
                <a:cs typeface="Consolas" pitchFamily="49" charset="0"/>
              </a:rPr>
              <a:t>}}”</a:t>
            </a:r>
          </a:p>
          <a:p>
            <a:endParaRPr lang="en-US" dirty="0"/>
          </a:p>
          <a:p>
            <a:pPr marL="0" indent="0">
              <a:buNone/>
            </a:pPr>
            <a:r>
              <a:rPr lang="en-US" dirty="0" smtClean="0"/>
              <a:t>Android:</a:t>
            </a:r>
          </a:p>
          <a:p>
            <a:endParaRPr lang="en-US" sz="1100" dirty="0"/>
          </a:p>
          <a:p>
            <a:pPr marL="0" indent="0" algn="ctr">
              <a:buNone/>
            </a:pPr>
            <a:r>
              <a:rPr lang="en-US" sz="2800" dirty="0" err="1" smtClean="0">
                <a:solidFill>
                  <a:srgbClr val="FF0000"/>
                </a:solidFill>
                <a:latin typeface="Consolas" pitchFamily="49" charset="0"/>
                <a:cs typeface="Consolas" pitchFamily="49" charset="0"/>
              </a:rPr>
              <a:t>local:MvxBind</a:t>
            </a:r>
            <a:r>
              <a:rPr lang="en-US" sz="2800" dirty="0" smtClean="0">
                <a:solidFill>
                  <a:schemeClr val="tx2">
                    <a:lumMod val="60000"/>
                    <a:lumOff val="40000"/>
                  </a:schemeClr>
                </a:solidFill>
                <a:latin typeface="Consolas" pitchFamily="49" charset="0"/>
                <a:cs typeface="Consolas" pitchFamily="49" charset="0"/>
              </a:rPr>
              <a:t>=“{‘Text’:</a:t>
            </a:r>
          </a:p>
          <a:p>
            <a:pPr marL="0" indent="0" algn="ctr">
              <a:buNone/>
            </a:pPr>
            <a:r>
              <a:rPr lang="en-US" sz="2800" dirty="0" smtClean="0">
                <a:solidFill>
                  <a:schemeClr val="tx2">
                    <a:lumMod val="60000"/>
                    <a:lumOff val="40000"/>
                  </a:schemeClr>
                </a:solidFill>
                <a:latin typeface="Consolas" pitchFamily="49" charset="0"/>
                <a:cs typeface="Consolas" pitchFamily="49" charset="0"/>
              </a:rPr>
              <a:t>{‘Path’:’Timestamp’,Converter’:’</a:t>
            </a:r>
            <a:r>
              <a:rPr lang="en-US" sz="2800" dirty="0" err="1" smtClean="0">
                <a:solidFill>
                  <a:schemeClr val="tx2">
                    <a:lumMod val="60000"/>
                    <a:lumOff val="40000"/>
                  </a:schemeClr>
                </a:solidFill>
                <a:latin typeface="Consolas" pitchFamily="49" charset="0"/>
                <a:cs typeface="Consolas" pitchFamily="49" charset="0"/>
              </a:rPr>
              <a:t>TimeAgo</a:t>
            </a:r>
            <a:r>
              <a:rPr lang="en-US" sz="2800" dirty="0" smtClean="0">
                <a:solidFill>
                  <a:schemeClr val="tx2">
                    <a:lumMod val="60000"/>
                    <a:lumOff val="40000"/>
                  </a:schemeClr>
                </a:solidFill>
                <a:latin typeface="Consolas" pitchFamily="49" charset="0"/>
                <a:cs typeface="Consolas" pitchFamily="49" charset="0"/>
              </a:rPr>
              <a:t>’}}”</a:t>
            </a:r>
          </a:p>
        </p:txBody>
      </p:sp>
    </p:spTree>
    <p:extLst>
      <p:ext uri="{BB962C8B-B14F-4D97-AF65-F5344CB8AC3E}">
        <p14:creationId xmlns:p14="http://schemas.microsoft.com/office/powerpoint/2010/main" val="30127458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iPhone App</a:t>
            </a:r>
            <a:endParaRPr lang="en-US" dirty="0"/>
          </a:p>
        </p:txBody>
      </p:sp>
      <p:sp>
        <p:nvSpPr>
          <p:cNvPr id="3" name="Content Placeholder 2"/>
          <p:cNvSpPr>
            <a:spLocks noGrp="1"/>
          </p:cNvSpPr>
          <p:nvPr>
            <p:ph idx="1"/>
          </p:nvPr>
        </p:nvSpPr>
        <p:spPr/>
        <p:txBody>
          <a:bodyPr/>
          <a:lstStyle/>
          <a:p>
            <a:r>
              <a:rPr lang="en-US" dirty="0" smtClean="0"/>
              <a:t>UI is drawn in XML using </a:t>
            </a:r>
            <a:r>
              <a:rPr lang="en-US" dirty="0" err="1" smtClean="0"/>
              <a:t>Xcode</a:t>
            </a:r>
            <a:endParaRPr lang="en-US" dirty="0" smtClean="0"/>
          </a:p>
          <a:p>
            <a:r>
              <a:rPr lang="en-US" dirty="0" smtClean="0"/>
              <a:t>XIB is linked to C# classes using </a:t>
            </a:r>
            <a:r>
              <a:rPr lang="en-US" dirty="0" err="1" smtClean="0"/>
              <a:t>MonoTouch</a:t>
            </a:r>
            <a:endParaRPr lang="en-US" dirty="0" smtClean="0"/>
          </a:p>
          <a:p>
            <a:r>
              <a:rPr lang="en-US" dirty="0" smtClean="0"/>
              <a:t>Binding is declared in C# using JSON</a:t>
            </a:r>
          </a:p>
          <a:p>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81400"/>
            <a:ext cx="6127916"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6237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XIB…</a:t>
            </a:r>
            <a:endParaRPr lang="en-US" dirty="0"/>
          </a:p>
        </p:txBody>
      </p:sp>
      <p:pic>
        <p:nvPicPr>
          <p:cNvPr id="4" name="creatingAnXib.swf"/>
          <p:cNvPicPr>
            <a:picLocks noGrp="1" noRot="1" noChangeAspect="1"/>
          </p:cNvPicPr>
          <p:nvPr>
            <p:ph idx="1"/>
            <a:videoFile r:link="rId1"/>
          </p:nvPr>
        </p:nvPicPr>
        <p:blipFill>
          <a:blip r:embed="rId3"/>
          <a:stretch>
            <a:fillRect/>
          </a:stretch>
        </p:blipFill>
        <p:spPr>
          <a:xfrm>
            <a:off x="228600" y="190500"/>
            <a:ext cx="8686800" cy="6515100"/>
          </a:xfrm>
          <a:prstGeom prst="rect">
            <a:avLst/>
          </a:prstGeom>
        </p:spPr>
      </p:pic>
    </p:spTree>
    <p:extLst>
      <p:ext uri="{BB962C8B-B14F-4D97-AF65-F5344CB8AC3E}">
        <p14:creationId xmlns:p14="http://schemas.microsoft.com/office/powerpoint/2010/main" val="171659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a:t>
            </a:r>
            <a:r>
              <a:rPr lang="en-US" dirty="0" err="1" smtClean="0"/>
              <a:t>iPad</a:t>
            </a:r>
            <a:r>
              <a:rPr lang="en-US" dirty="0" smtClean="0"/>
              <a:t> App</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iPad</a:t>
            </a:r>
            <a:r>
              <a:rPr lang="en-US" dirty="0" smtClean="0"/>
              <a:t> App is actually the iPhone App – “Universal”</a:t>
            </a:r>
          </a:p>
          <a:p>
            <a:r>
              <a:rPr lang="en-US" dirty="0" smtClean="0"/>
              <a:t>But the UI is different – take advantage of the larger screen.</a:t>
            </a:r>
          </a:p>
          <a:p>
            <a:r>
              <a:rPr lang="en-US" dirty="0" smtClean="0"/>
              <a:t>Achieved in code: </a:t>
            </a:r>
            <a:r>
              <a:rPr lang="en-US" sz="2800" dirty="0" err="1" smtClean="0">
                <a:latin typeface="Consolas" pitchFamily="49" charset="0"/>
                <a:cs typeface="Consolas" pitchFamily="49" charset="0"/>
              </a:rPr>
              <a:t>IMvxTouchViewPresenter</a:t>
            </a:r>
            <a:endParaRPr lang="en-US" dirty="0">
              <a:latin typeface="Consolas" pitchFamily="49" charset="0"/>
              <a:cs typeface="Consolas" pitchFamily="49" charset="0"/>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82" y="4648200"/>
            <a:ext cx="8912318" cy="99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91193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Azure?</a:t>
            </a:r>
            <a:endParaRPr lang="en-US" dirty="0"/>
          </a:p>
        </p:txBody>
      </p:sp>
      <p:sp>
        <p:nvSpPr>
          <p:cNvPr id="3" name="Content Placeholder 2"/>
          <p:cNvSpPr>
            <a:spLocks noGrp="1"/>
          </p:cNvSpPr>
          <p:nvPr>
            <p:ph idx="1"/>
          </p:nvPr>
        </p:nvSpPr>
        <p:spPr/>
        <p:txBody>
          <a:bodyPr/>
          <a:lstStyle/>
          <a:p>
            <a:r>
              <a:rPr lang="en-US" dirty="0" smtClean="0"/>
              <a:t>Storage</a:t>
            </a:r>
            <a:r>
              <a:rPr lang="en-US" sz="2400" dirty="0" smtClean="0"/>
              <a:t> </a:t>
            </a:r>
            <a:r>
              <a:rPr lang="en-US" sz="2400" i="1" dirty="0" smtClean="0"/>
              <a:t>– </a:t>
            </a:r>
            <a:r>
              <a:rPr lang="en-US" sz="2800" i="1" dirty="0" smtClean="0"/>
              <a:t>lots of it</a:t>
            </a:r>
            <a:endParaRPr lang="en-US" i="1" dirty="0" smtClean="0"/>
          </a:p>
          <a:p>
            <a:r>
              <a:rPr lang="en-US" dirty="0" smtClean="0"/>
              <a:t>Connectivity </a:t>
            </a:r>
            <a:r>
              <a:rPr lang="en-US" sz="2800" i="1" dirty="0" smtClean="0"/>
              <a:t>– lots of it. Continuous. Global</a:t>
            </a:r>
            <a:endParaRPr lang="en-US" i="1" dirty="0" smtClean="0"/>
          </a:p>
          <a:p>
            <a:r>
              <a:rPr lang="en-US" dirty="0" smtClean="0"/>
              <a:t>Processing</a:t>
            </a:r>
            <a:r>
              <a:rPr lang="en-US" sz="2800" dirty="0" smtClean="0"/>
              <a:t> </a:t>
            </a:r>
            <a:r>
              <a:rPr lang="en-US" sz="2800" i="1" dirty="0" smtClean="0"/>
              <a:t>– lots of it. Scalable. Burstable.</a:t>
            </a:r>
          </a:p>
          <a:p>
            <a:r>
              <a:rPr lang="en-US" dirty="0" smtClean="0"/>
              <a:t>Privacy/Security</a:t>
            </a:r>
          </a:p>
          <a:p>
            <a:r>
              <a:rPr lang="en-US" dirty="0" smtClean="0"/>
              <a:t>Quick updateability</a:t>
            </a:r>
          </a:p>
          <a:p>
            <a:r>
              <a:rPr lang="en-US" dirty="0" smtClean="0"/>
              <a:t>Toys </a:t>
            </a:r>
            <a:r>
              <a:rPr lang="en-US" sz="2800" i="1" dirty="0" smtClean="0"/>
              <a:t>– ACS, </a:t>
            </a:r>
            <a:r>
              <a:rPr lang="en-US" sz="2800" i="1" dirty="0" err="1" smtClean="0"/>
              <a:t>Queueing</a:t>
            </a:r>
            <a:r>
              <a:rPr lang="en-US" sz="2800" i="1" dirty="0" smtClean="0"/>
              <a:t>, CDN, </a:t>
            </a:r>
            <a:r>
              <a:rPr lang="en-US" sz="2800" i="1" dirty="0" err="1" smtClean="0"/>
              <a:t>TrafficManager</a:t>
            </a:r>
            <a:r>
              <a:rPr lang="en-US" sz="2800" i="1" dirty="0" smtClean="0"/>
              <a:t>, Caching, Services, …</a:t>
            </a:r>
            <a:endParaRPr lang="en-US" sz="2800" i="1" dirty="0"/>
          </a:p>
        </p:txBody>
      </p:sp>
    </p:spTree>
    <p:extLst>
      <p:ext uri="{BB962C8B-B14F-4D97-AF65-F5344CB8AC3E}">
        <p14:creationId xmlns:p14="http://schemas.microsoft.com/office/powerpoint/2010/main" val="29939726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Windows 8 Metro App…</a:t>
            </a:r>
          </a:p>
        </p:txBody>
      </p:sp>
      <p:sp>
        <p:nvSpPr>
          <p:cNvPr id="3" name="Content Placeholder 2"/>
          <p:cNvSpPr>
            <a:spLocks noGrp="1"/>
          </p:cNvSpPr>
          <p:nvPr>
            <p:ph idx="1"/>
          </p:nvPr>
        </p:nvSpPr>
        <p:spPr/>
        <p:txBody>
          <a:bodyPr/>
          <a:lstStyle/>
          <a:p>
            <a:endParaRPr lang="en-US" dirty="0"/>
          </a:p>
        </p:txBody>
      </p:sp>
      <p:pic>
        <p:nvPicPr>
          <p:cNvPr id="36866" name="Picture 2" descr="E:\Captur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2124372" cy="1724266"/>
          </a:xfrm>
          <a:prstGeom prst="rect">
            <a:avLst/>
          </a:prstGeom>
          <a:noFill/>
          <a:extLst>
            <a:ext uri="{909E8E84-426E-40DD-AFC4-6F175D3DCCD1}">
              <a14:hiddenFill xmlns:a14="http://schemas.microsoft.com/office/drawing/2010/main">
                <a:solidFill>
                  <a:srgbClr val="FFFFFF"/>
                </a:solidFill>
              </a14:hiddenFill>
            </a:ext>
          </a:extLst>
        </p:spPr>
      </p:pic>
      <p:pic>
        <p:nvPicPr>
          <p:cNvPr id="36867" name="Picture 3" descr="E:\Captur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648256"/>
            <a:ext cx="2829320" cy="2600688"/>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E:\Captur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048000"/>
            <a:ext cx="4172533" cy="2038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7132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Windows 8 Metro App…</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It’s like WP7….</a:t>
            </a:r>
          </a:p>
          <a:p>
            <a:r>
              <a:rPr lang="en-US" dirty="0" smtClean="0"/>
              <a:t>No </a:t>
            </a:r>
            <a:r>
              <a:rPr lang="en-US" dirty="0"/>
              <a:t>C#, just XAML with </a:t>
            </a:r>
            <a:r>
              <a:rPr lang="en-US" sz="2800" dirty="0">
                <a:latin typeface="Consolas" pitchFamily="49" charset="0"/>
                <a:cs typeface="Consolas" pitchFamily="49" charset="0"/>
              </a:rPr>
              <a:t>{</a:t>
            </a:r>
            <a:r>
              <a:rPr lang="en-US" sz="2800" dirty="0" smtClean="0">
                <a:latin typeface="Consolas" pitchFamily="49" charset="0"/>
                <a:cs typeface="Consolas" pitchFamily="49" charset="0"/>
              </a:rPr>
              <a:t>Binding}</a:t>
            </a:r>
          </a:p>
          <a:p>
            <a:endParaRPr lang="en-US" sz="2800" dirty="0">
              <a:latin typeface="Consolas" pitchFamily="49" charset="0"/>
              <a:cs typeface="Consolas" pitchFamily="49" charset="0"/>
            </a:endParaRPr>
          </a:p>
          <a:p>
            <a:endParaRPr lang="en-US" sz="2800" dirty="0" smtClean="0">
              <a:latin typeface="Consolas" pitchFamily="49" charset="0"/>
              <a:cs typeface="Consolas" pitchFamily="49" charset="0"/>
            </a:endParaRPr>
          </a:p>
          <a:p>
            <a:r>
              <a:rPr lang="en-US" dirty="0" err="1" smtClean="0">
                <a:cs typeface="Consolas" pitchFamily="49" charset="0"/>
              </a:rPr>
              <a:t>ValueConverters</a:t>
            </a:r>
            <a:r>
              <a:rPr lang="en-US" dirty="0" smtClean="0">
                <a:cs typeface="Consolas" pitchFamily="49" charset="0"/>
              </a:rPr>
              <a:t> are used in Bindings</a:t>
            </a:r>
          </a:p>
          <a:p>
            <a:r>
              <a:rPr lang="en-US" dirty="0" smtClean="0">
                <a:cs typeface="Consolas" pitchFamily="49" charset="0"/>
              </a:rPr>
              <a:t>Lists are filled using </a:t>
            </a:r>
            <a:r>
              <a:rPr lang="en-US" sz="2800" dirty="0" err="1" smtClean="0">
                <a:latin typeface="Consolas" pitchFamily="49" charset="0"/>
                <a:cs typeface="Consolas" pitchFamily="49" charset="0"/>
              </a:rPr>
              <a:t>ItemsSource</a:t>
            </a:r>
            <a:endParaRPr lang="en-US" sz="2800" dirty="0" smtClean="0">
              <a:latin typeface="Consolas" pitchFamily="49" charset="0"/>
              <a:cs typeface="Consolas" pitchFamily="49" charset="0"/>
            </a:endParaRPr>
          </a:p>
          <a:p>
            <a:endParaRPr lang="en-US" dirty="0" smtClean="0">
              <a:latin typeface="Consolas" pitchFamily="49" charset="0"/>
              <a:cs typeface="Consolas" pitchFamily="49" charset="0"/>
            </a:endParaRPr>
          </a:p>
          <a:p>
            <a:r>
              <a:rPr lang="en-US" b="1" dirty="0" smtClean="0">
                <a:cs typeface="Consolas" pitchFamily="49" charset="0"/>
              </a:rPr>
              <a:t>BUT:</a:t>
            </a:r>
            <a:r>
              <a:rPr lang="en-US" dirty="0" smtClean="0">
                <a:cs typeface="Consolas" pitchFamily="49" charset="0"/>
              </a:rPr>
              <a:t> Navigation is achieved through code – not </a:t>
            </a:r>
            <a:r>
              <a:rPr lang="en-US" dirty="0" err="1" smtClean="0">
                <a:cs typeface="Consolas" pitchFamily="49" charset="0"/>
              </a:rPr>
              <a:t>Xaml</a:t>
            </a:r>
            <a:r>
              <a:rPr lang="en-US" dirty="0" smtClean="0">
                <a:cs typeface="Consolas" pitchFamily="49" charset="0"/>
              </a:rPr>
              <a:t> Uri’s</a:t>
            </a:r>
          </a:p>
          <a:p>
            <a:endParaRPr lang="en-US" dirty="0">
              <a:cs typeface="Consolas" pitchFamily="49" charset="0"/>
            </a:endParaRPr>
          </a:p>
          <a:p>
            <a:endParaRPr lang="en-US" dirty="0" smtClean="0"/>
          </a:p>
          <a:p>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29" y="2686050"/>
            <a:ext cx="84677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2344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http://www.wpclipart.com/page_frames/full_page_signs/Bold_signs/warning_sign_bol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5938" y="2590800"/>
            <a:ext cx="2691515" cy="2362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Inside Windows 8 Metro App</a:t>
            </a:r>
            <a:endParaRPr lang="en-US" dirty="0"/>
          </a:p>
        </p:txBody>
      </p:sp>
      <p:sp>
        <p:nvSpPr>
          <p:cNvPr id="3" name="Content Placeholder 2"/>
          <p:cNvSpPr>
            <a:spLocks noGrp="1"/>
          </p:cNvSpPr>
          <p:nvPr>
            <p:ph idx="1"/>
          </p:nvPr>
        </p:nvSpPr>
        <p:spPr>
          <a:xfrm>
            <a:off x="457200" y="1600200"/>
            <a:ext cx="6172200" cy="4525963"/>
          </a:xfrm>
        </p:spPr>
        <p:txBody>
          <a:bodyPr>
            <a:normAutofit fontScale="92500" lnSpcReduction="20000"/>
          </a:bodyPr>
          <a:lstStyle/>
          <a:p>
            <a:pPr marL="0" indent="0">
              <a:buNone/>
            </a:pPr>
            <a:r>
              <a:rPr lang="en-US" dirty="0" smtClean="0"/>
              <a:t>Warnings:</a:t>
            </a:r>
          </a:p>
          <a:p>
            <a:r>
              <a:rPr lang="en-US" dirty="0" err="1" smtClean="0"/>
              <a:t>MvvmCross</a:t>
            </a:r>
            <a:r>
              <a:rPr lang="en-US" dirty="0" smtClean="0"/>
              <a:t> </a:t>
            </a:r>
            <a:r>
              <a:rPr lang="en-US" dirty="0" err="1" smtClean="0"/>
              <a:t>WinRT</a:t>
            </a:r>
            <a:r>
              <a:rPr lang="en-US" dirty="0" smtClean="0"/>
              <a:t> implementation is “first cut”</a:t>
            </a:r>
          </a:p>
          <a:p>
            <a:pPr lvl="1"/>
            <a:r>
              <a:rPr lang="en-US" dirty="0" smtClean="0"/>
              <a:t>e.g. differences </a:t>
            </a:r>
            <a:r>
              <a:rPr lang="en-US" dirty="0"/>
              <a:t>in </a:t>
            </a:r>
            <a:r>
              <a:rPr lang="en-US" dirty="0" err="1" smtClean="0"/>
              <a:t>ViewModel</a:t>
            </a:r>
            <a:r>
              <a:rPr lang="en-US" dirty="0" smtClean="0"/>
              <a:t> </a:t>
            </a:r>
            <a:r>
              <a:rPr lang="en-US" dirty="0"/>
              <a:t>lifecycle</a:t>
            </a:r>
          </a:p>
          <a:p>
            <a:r>
              <a:rPr lang="en-US" dirty="0" smtClean="0"/>
              <a:t>Under-the-hood </a:t>
            </a:r>
            <a:r>
              <a:rPr lang="en-US" dirty="0"/>
              <a:t>Win8 implementation is native code – there are </a:t>
            </a:r>
            <a:r>
              <a:rPr lang="en-US" b="1" dirty="0"/>
              <a:t>big differences</a:t>
            </a:r>
            <a:r>
              <a:rPr lang="en-US" dirty="0"/>
              <a:t>.</a:t>
            </a:r>
          </a:p>
          <a:p>
            <a:pPr lvl="1"/>
            <a:r>
              <a:rPr lang="en-US" dirty="0" smtClean="0"/>
              <a:t>differences in XAML</a:t>
            </a:r>
          </a:p>
          <a:p>
            <a:pPr lvl="1"/>
            <a:r>
              <a:rPr lang="en-US" dirty="0" smtClean="0"/>
              <a:t>differences in </a:t>
            </a:r>
            <a:r>
              <a:rPr lang="en-US" dirty="0" err="1" smtClean="0"/>
              <a:t>.Net</a:t>
            </a:r>
            <a:r>
              <a:rPr lang="en-US" dirty="0" smtClean="0"/>
              <a:t>/C#</a:t>
            </a:r>
          </a:p>
          <a:p>
            <a:r>
              <a:rPr lang="en-US" dirty="0" smtClean="0"/>
              <a:t>Everything is </a:t>
            </a:r>
            <a:r>
              <a:rPr lang="en-US" dirty="0" err="1" smtClean="0"/>
              <a:t>async</a:t>
            </a:r>
            <a:r>
              <a:rPr lang="en-US" dirty="0" smtClean="0"/>
              <a:t>.</a:t>
            </a:r>
          </a:p>
          <a:p>
            <a:pPr marL="0" indent="0">
              <a:buNone/>
            </a:pPr>
            <a:endParaRPr lang="en-US" dirty="0"/>
          </a:p>
        </p:txBody>
      </p:sp>
    </p:spTree>
    <p:extLst>
      <p:ext uri="{BB962C8B-B14F-4D97-AF65-F5344CB8AC3E}">
        <p14:creationId xmlns:p14="http://schemas.microsoft.com/office/powerpoint/2010/main" val="18671965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Windows 8 Metro App…</a:t>
            </a:r>
            <a:endParaRPr lang="en-US" dirty="0"/>
          </a:p>
        </p:txBody>
      </p:sp>
      <p:sp>
        <p:nvSpPr>
          <p:cNvPr id="3" name="Content Placeholder 2"/>
          <p:cNvSpPr>
            <a:spLocks noGrp="1"/>
          </p:cNvSpPr>
          <p:nvPr>
            <p:ph idx="1"/>
          </p:nvPr>
        </p:nvSpPr>
        <p:spPr/>
        <p:txBody>
          <a:bodyPr/>
          <a:lstStyle/>
          <a:p>
            <a:r>
              <a:rPr lang="en-US" dirty="0" smtClean="0"/>
              <a:t>Beyond the warnings – look at the numbers!</a:t>
            </a:r>
            <a:endParaRPr lang="en-US" dirty="0"/>
          </a:p>
        </p:txBody>
      </p:sp>
      <p:pic>
        <p:nvPicPr>
          <p:cNvPr id="23554" name="Picture 2" descr="http://static6.businessinsider.com/image/4db733454bd7c8796c110000/chart-of-the-day-windows-7-licenses-vs-apple-ios-units-april-2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60924"/>
            <a:ext cx="5334000" cy="4007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2019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Recap</a:t>
            </a:r>
            <a:endParaRPr lang="en-US" dirty="0"/>
          </a:p>
        </p:txBody>
      </p:sp>
    </p:spTree>
    <p:extLst>
      <p:ext uri="{BB962C8B-B14F-4D97-AF65-F5344CB8AC3E}">
        <p14:creationId xmlns:p14="http://schemas.microsoft.com/office/powerpoint/2010/main" val="37351301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TwitterSearch</a:t>
            </a:r>
            <a:r>
              <a:rPr lang="en-US" dirty="0" smtClean="0"/>
              <a:t> recap…</a:t>
            </a:r>
            <a:endParaRPr lang="en-US" dirty="0"/>
          </a:p>
        </p:txBody>
      </p:sp>
      <p:sp>
        <p:nvSpPr>
          <p:cNvPr id="3" name="Content Placeholder 2"/>
          <p:cNvSpPr>
            <a:spLocks noGrp="1"/>
          </p:cNvSpPr>
          <p:nvPr>
            <p:ph idx="1"/>
          </p:nvPr>
        </p:nvSpPr>
        <p:spPr/>
        <p:txBody>
          <a:bodyPr>
            <a:normAutofit/>
          </a:bodyPr>
          <a:lstStyle/>
          <a:p>
            <a:r>
              <a:rPr lang="en-US" dirty="0" smtClean="0"/>
              <a:t>Shared C# Core</a:t>
            </a:r>
          </a:p>
          <a:p>
            <a:pPr lvl="1"/>
            <a:r>
              <a:rPr lang="en-US" dirty="0" err="1" smtClean="0"/>
              <a:t>ViewModels</a:t>
            </a:r>
            <a:endParaRPr lang="en-US" dirty="0" smtClean="0"/>
          </a:p>
          <a:p>
            <a:pPr lvl="1"/>
            <a:r>
              <a:rPr lang="en-US" dirty="0" smtClean="0"/>
              <a:t>Models</a:t>
            </a:r>
          </a:p>
          <a:p>
            <a:pPr lvl="1"/>
            <a:r>
              <a:rPr lang="en-US" dirty="0" smtClean="0"/>
              <a:t>Services</a:t>
            </a:r>
          </a:p>
          <a:p>
            <a:pPr lvl="1"/>
            <a:r>
              <a:rPr lang="en-US" dirty="0"/>
              <a:t>Converters</a:t>
            </a:r>
          </a:p>
          <a:p>
            <a:pPr lvl="1"/>
            <a:r>
              <a:rPr lang="en-US" dirty="0" smtClean="0"/>
              <a:t>Tests</a:t>
            </a:r>
            <a:br>
              <a:rPr lang="en-US" dirty="0" smtClean="0"/>
            </a:br>
            <a:endParaRPr lang="en-US" dirty="0" smtClean="0"/>
          </a:p>
          <a:p>
            <a:r>
              <a:rPr lang="en-US" dirty="0" smtClean="0"/>
              <a:t>UIs are “mostly XML/JSON”</a:t>
            </a: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6479" y="1994380"/>
            <a:ext cx="570790" cy="72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0086" y="3461223"/>
            <a:ext cx="830724" cy="72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images.apple.com/uk/iphone/home/images/animation/hardware_blac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6667" y="4952999"/>
            <a:ext cx="329464" cy="64035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7331" y="3787916"/>
            <a:ext cx="1176124" cy="1568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7469" y="2347913"/>
            <a:ext cx="1335331" cy="115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95374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638800"/>
          </a:xfrm>
        </p:spPr>
        <p:txBody>
          <a:bodyPr>
            <a:noAutofit/>
          </a:bodyPr>
          <a:lstStyle/>
          <a:p>
            <a:r>
              <a:rPr lang="en-US" sz="19900" b="1" dirty="0" smtClean="0"/>
              <a:t>Some</a:t>
            </a:r>
            <a:br>
              <a:rPr lang="en-US" sz="19900" b="1" dirty="0" smtClean="0"/>
            </a:br>
            <a:r>
              <a:rPr lang="en-US" sz="19900" b="1" dirty="0" smtClean="0"/>
              <a:t>Extras</a:t>
            </a:r>
            <a:endParaRPr lang="en-US" sz="19900" b="1" dirty="0"/>
          </a:p>
        </p:txBody>
      </p:sp>
    </p:spTree>
    <p:extLst>
      <p:ext uri="{BB962C8B-B14F-4D97-AF65-F5344CB8AC3E}">
        <p14:creationId xmlns:p14="http://schemas.microsoft.com/office/powerpoint/2010/main" val="36439741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Projects\Misc\Cirrious.Conference\Cirrious.Conference.UI.WP7\Screenshots\compos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1" y="320390"/>
            <a:ext cx="7086599" cy="188941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Projects\Misc\Cirrious.Conference\Cirrious.Conference.UI.Touch\Screenshots\compo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377790"/>
            <a:ext cx="6992129" cy="1889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Projects\Misc\Cirrious.Conference\Cirrious.Conference.UI.Droid\Screenshots\composi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4511390"/>
            <a:ext cx="7086599" cy="188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156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Panoramas, Pivots and Tabs</a:t>
            </a:r>
            <a:endParaRPr lang="en-US" dirty="0"/>
          </a:p>
        </p:txBody>
      </p:sp>
      <p:sp>
        <p:nvSpPr>
          <p:cNvPr id="3" name="Content Placeholder 2"/>
          <p:cNvSpPr>
            <a:spLocks noGrp="1"/>
          </p:cNvSpPr>
          <p:nvPr>
            <p:ph idx="1"/>
          </p:nvPr>
        </p:nvSpPr>
        <p:spPr/>
        <p:txBody>
          <a:bodyPr/>
          <a:lstStyle/>
          <a:p>
            <a:r>
              <a:rPr lang="en-US" sz="2800" dirty="0" smtClean="0"/>
              <a:t>Tabbed navigation is another common metaphor across phones and across </a:t>
            </a:r>
            <a:r>
              <a:rPr lang="en-US" sz="2800" dirty="0" err="1" smtClean="0"/>
              <a:t>ipads</a:t>
            </a:r>
            <a:r>
              <a:rPr lang="en-US" sz="2800" dirty="0" smtClean="0"/>
              <a:t> too.</a:t>
            </a:r>
          </a:p>
          <a:p>
            <a:r>
              <a:rPr lang="en-US" sz="2800" dirty="0" smtClean="0"/>
              <a:t>Generally speaking think of each “tab” as a sub-</a:t>
            </a:r>
            <a:r>
              <a:rPr lang="en-US" sz="2800" dirty="0" err="1" smtClean="0"/>
              <a:t>ViewModel</a:t>
            </a:r>
            <a:r>
              <a:rPr lang="en-US" sz="2800" dirty="0" smtClean="0"/>
              <a:t>.</a:t>
            </a:r>
            <a:endParaRPr lang="en-US" dirty="0" smtClean="0"/>
          </a:p>
        </p:txBody>
      </p:sp>
      <p:pic>
        <p:nvPicPr>
          <p:cNvPr id="2050" name="Picture 2" descr="C:\Projects\Misc\Cirrious.Conference\Cirrious.Conference.UI.Droid\Screenshots\screenshot_0004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7971" y="3788284"/>
            <a:ext cx="1494429" cy="249071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Projects\Misc\Cirrious.Conference\Cirrious.Conference.UI.Touch\Screenshots\iOS Simulator Screen shot 22 Mar 2012 13.13.4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9571" y="3788285"/>
            <a:ext cx="1660477" cy="24907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Projects\Misc\Cirrious.Conference\Cirrious.Conference.UI.WP7\Screenshots\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571" y="3733800"/>
            <a:ext cx="1527119" cy="254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401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Jump Lists</a:t>
            </a:r>
            <a:endParaRPr lang="en-US" dirty="0"/>
          </a:p>
        </p:txBody>
      </p:sp>
      <p:sp>
        <p:nvSpPr>
          <p:cNvPr id="3" name="Content Placeholder 2"/>
          <p:cNvSpPr>
            <a:spLocks noGrp="1"/>
          </p:cNvSpPr>
          <p:nvPr>
            <p:ph idx="1"/>
          </p:nvPr>
        </p:nvSpPr>
        <p:spPr>
          <a:xfrm>
            <a:off x="457200" y="1600200"/>
            <a:ext cx="4495800" cy="4525963"/>
          </a:xfrm>
        </p:spPr>
        <p:txBody>
          <a:bodyPr>
            <a:normAutofit/>
          </a:bodyPr>
          <a:lstStyle/>
          <a:p>
            <a:r>
              <a:rPr lang="en-US" dirty="0" smtClean="0"/>
              <a:t>Use grouped list on each </a:t>
            </a:r>
            <a:r>
              <a:rPr lang="en-US" dirty="0" err="1" smtClean="0"/>
              <a:t>viewmodel</a:t>
            </a:r>
            <a:r>
              <a:rPr lang="en-US" dirty="0" smtClean="0"/>
              <a:t>…</a:t>
            </a:r>
          </a:p>
          <a:p>
            <a:r>
              <a:rPr lang="en-US" dirty="0" smtClean="0"/>
              <a:t>Each platform then works out its own format</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542" y="1447799"/>
            <a:ext cx="2649260"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9346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752600"/>
            <a:ext cx="8229600" cy="4373563"/>
          </a:xfrm>
        </p:spPr>
        <p:txBody>
          <a:bodyPr/>
          <a:lstStyle/>
          <a:p>
            <a:pPr marL="0" indent="0" algn="ctr">
              <a:buNone/>
            </a:pPr>
            <a:r>
              <a:rPr lang="en-US" sz="4000" dirty="0" smtClean="0"/>
              <a:t>Azure is </a:t>
            </a:r>
            <a:r>
              <a:rPr lang="en-US" sz="4000" dirty="0"/>
              <a:t>BIG and </a:t>
            </a:r>
            <a:r>
              <a:rPr lang="en-US" sz="4000" dirty="0" smtClean="0"/>
              <a:t>CHEAP</a:t>
            </a:r>
            <a:r>
              <a:rPr lang="en-US" sz="4000" dirty="0"/>
              <a:t>, </a:t>
            </a:r>
            <a:r>
              <a:rPr lang="en-US" sz="4000" dirty="0" smtClean="0"/>
              <a:t>but:</a:t>
            </a:r>
            <a:r>
              <a:rPr lang="en-US" dirty="0" smtClean="0"/>
              <a:t/>
            </a:r>
            <a:br>
              <a:rPr lang="en-US" dirty="0" smtClean="0"/>
            </a:br>
            <a:endParaRPr lang="en-US" dirty="0" smtClean="0"/>
          </a:p>
          <a:p>
            <a:pPr algn="ctr"/>
            <a:r>
              <a:rPr lang="en-US" sz="3600" dirty="0" smtClean="0"/>
              <a:t>not INFINITE</a:t>
            </a:r>
          </a:p>
          <a:p>
            <a:pPr algn="ctr"/>
            <a:r>
              <a:rPr lang="en-US" sz="3600" dirty="0" smtClean="0"/>
              <a:t>not FREE</a:t>
            </a:r>
            <a:endParaRPr lang="en-US" sz="3600" dirty="0"/>
          </a:p>
          <a:p>
            <a:endParaRPr lang="en-US" dirty="0"/>
          </a:p>
        </p:txBody>
      </p:sp>
    </p:spTree>
    <p:extLst>
      <p:ext uri="{BB962C8B-B14F-4D97-AF65-F5344CB8AC3E}">
        <p14:creationId xmlns:p14="http://schemas.microsoft.com/office/powerpoint/2010/main" val="267411554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Useful for testing</a:t>
            </a:r>
          </a:p>
          <a:p>
            <a:r>
              <a:rPr lang="en-US" dirty="0" smtClean="0"/>
              <a:t>Essential for injecting platform specific services – </a:t>
            </a:r>
            <a:r>
              <a:rPr lang="en-US" dirty="0" err="1" smtClean="0"/>
              <a:t>e.g</a:t>
            </a:r>
            <a:r>
              <a:rPr lang="en-US" dirty="0" smtClean="0"/>
              <a:t>:</a:t>
            </a:r>
          </a:p>
          <a:p>
            <a:pPr lvl="1"/>
            <a:r>
              <a:rPr lang="en-US" dirty="0" smtClean="0"/>
              <a:t>Camera capture</a:t>
            </a:r>
          </a:p>
          <a:p>
            <a:pPr lvl="1"/>
            <a:r>
              <a:rPr lang="en-US" dirty="0" smtClean="0"/>
              <a:t>GPS services</a:t>
            </a:r>
          </a:p>
          <a:p>
            <a:pPr lvl="1"/>
            <a:r>
              <a:rPr lang="en-US" dirty="0" smtClean="0"/>
              <a:t>NFC</a:t>
            </a:r>
          </a:p>
          <a:p>
            <a:r>
              <a:rPr lang="en-US" dirty="0" err="1" smtClean="0"/>
              <a:t>MvvmCross</a:t>
            </a:r>
            <a:r>
              <a:rPr lang="en-US" dirty="0" smtClean="0"/>
              <a:t> wraps </a:t>
            </a:r>
            <a:r>
              <a:rPr lang="en-US" dirty="0" err="1" smtClean="0"/>
              <a:t>OpenNetCF</a:t>
            </a:r>
            <a:r>
              <a:rPr lang="en-US" dirty="0" smtClean="0"/>
              <a:t> DI – adds some extension methods:</a:t>
            </a:r>
          </a:p>
          <a:p>
            <a:pPr lvl="1"/>
            <a:r>
              <a:rPr lang="en-US" sz="2400" dirty="0" err="1" smtClean="0">
                <a:latin typeface="Consolas" pitchFamily="49" charset="0"/>
                <a:cs typeface="Consolas" pitchFamily="49" charset="0"/>
              </a:rPr>
              <a:t>RegisterServiceInstance</a:t>
            </a:r>
            <a:r>
              <a:rPr lang="en-US" sz="2400" dirty="0" smtClean="0">
                <a:latin typeface="Consolas" pitchFamily="49" charset="0"/>
                <a:cs typeface="Consolas" pitchFamily="49" charset="0"/>
              </a:rPr>
              <a:t>&lt;</a:t>
            </a:r>
            <a:r>
              <a:rPr lang="en-US" sz="2400" dirty="0" err="1" smtClean="0">
                <a:latin typeface="Consolas" pitchFamily="49" charset="0"/>
                <a:cs typeface="Consolas" pitchFamily="49" charset="0"/>
              </a:rPr>
              <a:t>TService</a:t>
            </a:r>
            <a:r>
              <a:rPr lang="en-US" sz="2400" dirty="0" smtClean="0">
                <a:latin typeface="Consolas" pitchFamily="49" charset="0"/>
                <a:cs typeface="Consolas" pitchFamily="49" charset="0"/>
              </a:rPr>
              <a:t>&gt;(instance)</a:t>
            </a:r>
          </a:p>
          <a:p>
            <a:pPr lvl="1"/>
            <a:r>
              <a:rPr lang="en-US" sz="2400" dirty="0" err="1" smtClean="0">
                <a:latin typeface="Consolas" pitchFamily="49" charset="0"/>
                <a:cs typeface="Consolas" pitchFamily="49" charset="0"/>
              </a:rPr>
              <a:t>RegisterServiceType</a:t>
            </a:r>
            <a:r>
              <a:rPr lang="en-US" sz="2400" dirty="0" smtClean="0">
                <a:latin typeface="Consolas" pitchFamily="49" charset="0"/>
                <a:cs typeface="Consolas" pitchFamily="49" charset="0"/>
              </a:rPr>
              <a:t>&lt;</a:t>
            </a:r>
            <a:r>
              <a:rPr lang="en-US" sz="2400" dirty="0" err="1" smtClean="0">
                <a:latin typeface="Consolas" pitchFamily="49" charset="0"/>
                <a:cs typeface="Consolas" pitchFamily="49" charset="0"/>
              </a:rPr>
              <a:t>TService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TServiceType</a:t>
            </a:r>
            <a:r>
              <a:rPr lang="en-US" sz="2400" dirty="0" smtClean="0">
                <a:latin typeface="Consolas" pitchFamily="49" charset="0"/>
                <a:cs typeface="Consolas" pitchFamily="49" charset="0"/>
              </a:rPr>
              <a:t>&gt;()</a:t>
            </a:r>
          </a:p>
          <a:p>
            <a:pPr lvl="1"/>
            <a:r>
              <a:rPr lang="en-US" sz="2400" dirty="0" err="1" smtClean="0">
                <a:latin typeface="Consolas" pitchFamily="49" charset="0"/>
                <a:cs typeface="Consolas" pitchFamily="49" charset="0"/>
              </a:rPr>
              <a:t>GetService</a:t>
            </a:r>
            <a:r>
              <a:rPr lang="en-US" sz="2400" dirty="0" smtClean="0">
                <a:latin typeface="Consolas" pitchFamily="49" charset="0"/>
                <a:cs typeface="Consolas" pitchFamily="49" charset="0"/>
              </a:rPr>
              <a:t>&lt;</a:t>
            </a:r>
            <a:r>
              <a:rPr lang="en-US" sz="2400" dirty="0" err="1" smtClean="0">
                <a:latin typeface="Consolas" pitchFamily="49" charset="0"/>
                <a:cs typeface="Consolas" pitchFamily="49" charset="0"/>
              </a:rPr>
              <a:t>TService</a:t>
            </a:r>
            <a:r>
              <a:rPr lang="en-US" sz="2400" dirty="0" smtClean="0">
                <a:latin typeface="Consolas" pitchFamily="49" charset="0"/>
                <a:cs typeface="Consolas" pitchFamily="49" charset="0"/>
              </a:rPr>
              <a:t>&gt;()</a:t>
            </a:r>
          </a:p>
        </p:txBody>
      </p:sp>
    </p:spTree>
    <p:extLst>
      <p:ext uri="{BB962C8B-B14F-4D97-AF65-F5344CB8AC3E}">
        <p14:creationId xmlns:p14="http://schemas.microsoft.com/office/powerpoint/2010/main" val="2949156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Types</a:t>
            </a:r>
            <a:endParaRPr lang="en-US" dirty="0"/>
          </a:p>
        </p:txBody>
      </p:sp>
      <p:sp>
        <p:nvSpPr>
          <p:cNvPr id="3" name="Content Placeholder 2"/>
          <p:cNvSpPr>
            <a:spLocks noGrp="1"/>
          </p:cNvSpPr>
          <p:nvPr>
            <p:ph idx="1"/>
          </p:nvPr>
        </p:nvSpPr>
        <p:spPr/>
        <p:txBody>
          <a:bodyPr/>
          <a:lstStyle/>
          <a:p>
            <a:r>
              <a:rPr lang="en-US" dirty="0" smtClean="0"/>
              <a:t>Sometimes #define is necessary…</a:t>
            </a:r>
            <a:endParaRPr lang="en-US" dirty="0"/>
          </a:p>
          <a:p>
            <a:r>
              <a:rPr lang="en-US" dirty="0" smtClean="0"/>
              <a:t>Personally, I try to use interfaces and DI wherever possible.</a:t>
            </a:r>
            <a:endParaRPr lang="en-US" dirty="0"/>
          </a:p>
        </p:txBody>
      </p:sp>
    </p:spTree>
    <p:extLst>
      <p:ext uri="{BB962C8B-B14F-4D97-AF65-F5344CB8AC3E}">
        <p14:creationId xmlns:p14="http://schemas.microsoft.com/office/powerpoint/2010/main" val="33667703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i18n</a:t>
            </a:r>
            <a:endParaRPr lang="en-US" dirty="0"/>
          </a:p>
        </p:txBody>
      </p:sp>
      <p:sp>
        <p:nvSpPr>
          <p:cNvPr id="3" name="Content Placeholder 2"/>
          <p:cNvSpPr>
            <a:spLocks noGrp="1"/>
          </p:cNvSpPr>
          <p:nvPr>
            <p:ph idx="1"/>
          </p:nvPr>
        </p:nvSpPr>
        <p:spPr/>
        <p:txBody>
          <a:bodyPr/>
          <a:lstStyle/>
          <a:p>
            <a:r>
              <a:rPr lang="en-US" dirty="0" smtClean="0"/>
              <a:t>Choices:</a:t>
            </a:r>
          </a:p>
          <a:p>
            <a:pPr lvl="1"/>
            <a:r>
              <a:rPr lang="en-US" dirty="0" smtClean="0"/>
              <a:t>Each platform has their own </a:t>
            </a:r>
            <a:r>
              <a:rPr lang="en-US" dirty="0" err="1" smtClean="0"/>
              <a:t>localisation</a:t>
            </a:r>
            <a:r>
              <a:rPr lang="en-US" dirty="0" smtClean="0"/>
              <a:t> format available.</a:t>
            </a:r>
          </a:p>
          <a:p>
            <a:pPr lvl="1"/>
            <a:r>
              <a:rPr lang="en-US" dirty="0" err="1" smtClean="0"/>
              <a:t>Xamarin</a:t>
            </a:r>
            <a:r>
              <a:rPr lang="en-US" dirty="0" smtClean="0"/>
              <a:t> are supporting .</a:t>
            </a:r>
            <a:r>
              <a:rPr lang="en-US" dirty="0" err="1" smtClean="0"/>
              <a:t>resx</a:t>
            </a:r>
            <a:r>
              <a:rPr lang="en-US" dirty="0" smtClean="0"/>
              <a:t> files…</a:t>
            </a:r>
          </a:p>
          <a:p>
            <a:pPr lvl="1"/>
            <a:r>
              <a:rPr lang="en-US" dirty="0" err="1" smtClean="0"/>
              <a:t>MvvmCross</a:t>
            </a:r>
            <a:r>
              <a:rPr lang="en-US" dirty="0" smtClean="0"/>
              <a:t> provides a .</a:t>
            </a:r>
            <a:r>
              <a:rPr lang="en-US" dirty="0" err="1" smtClean="0"/>
              <a:t>json</a:t>
            </a:r>
            <a:r>
              <a:rPr lang="en-US" dirty="0" smtClean="0"/>
              <a:t> file mechanism</a:t>
            </a:r>
          </a:p>
          <a:p>
            <a:pPr lvl="1"/>
            <a:r>
              <a:rPr lang="en-US" dirty="0" smtClean="0"/>
              <a:t>Or write your own</a:t>
            </a:r>
          </a:p>
        </p:txBody>
      </p:sp>
    </p:spTree>
    <p:extLst>
      <p:ext uri="{BB962C8B-B14F-4D97-AF65-F5344CB8AC3E}">
        <p14:creationId xmlns:p14="http://schemas.microsoft.com/office/powerpoint/2010/main" val="400184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Blendability</a:t>
            </a:r>
            <a:endParaRPr lang="en-US" dirty="0"/>
          </a:p>
        </p:txBody>
      </p:sp>
      <p:sp>
        <p:nvSpPr>
          <p:cNvPr id="3" name="Content Placeholder 2"/>
          <p:cNvSpPr>
            <a:spLocks noGrp="1"/>
          </p:cNvSpPr>
          <p:nvPr>
            <p:ph idx="1"/>
          </p:nvPr>
        </p:nvSpPr>
        <p:spPr/>
        <p:txBody>
          <a:bodyPr/>
          <a:lstStyle/>
          <a:p>
            <a:r>
              <a:rPr lang="en-US" dirty="0" smtClean="0"/>
              <a:t>Limited support available right now.</a:t>
            </a:r>
          </a:p>
          <a:p>
            <a:r>
              <a:rPr lang="en-US" dirty="0" smtClean="0"/>
              <a:t>It’s relatively easy to integrate your own design time </a:t>
            </a:r>
            <a:r>
              <a:rPr lang="en-US" dirty="0" err="1" smtClean="0"/>
              <a:t>ViewModelLocator</a:t>
            </a:r>
            <a:r>
              <a:rPr lang="en-US" dirty="0" smtClean="0"/>
              <a:t> with design time data…</a:t>
            </a:r>
          </a:p>
        </p:txBody>
      </p:sp>
    </p:spTree>
    <p:extLst>
      <p:ext uri="{BB962C8B-B14F-4D97-AF65-F5344CB8AC3E}">
        <p14:creationId xmlns:p14="http://schemas.microsoft.com/office/powerpoint/2010/main" val="3228641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lstStyle/>
          <a:p>
            <a:r>
              <a:rPr lang="en-US" dirty="0" err="1" smtClean="0"/>
              <a:t>WinRT</a:t>
            </a:r>
            <a:r>
              <a:rPr lang="en-US" dirty="0" smtClean="0"/>
              <a:t> – issues…</a:t>
            </a:r>
          </a:p>
          <a:p>
            <a:r>
              <a:rPr lang="en-US" dirty="0" err="1" smtClean="0"/>
              <a:t>Xcode</a:t>
            </a:r>
            <a:r>
              <a:rPr lang="en-US" dirty="0" smtClean="0"/>
              <a:t> designer - OMG</a:t>
            </a:r>
          </a:p>
          <a:p>
            <a:r>
              <a:rPr lang="en-US" dirty="0" err="1" smtClean="0"/>
              <a:t>iOS</a:t>
            </a:r>
            <a:r>
              <a:rPr lang="en-US" dirty="0" smtClean="0"/>
              <a:t> development and debugging is most painful</a:t>
            </a:r>
          </a:p>
          <a:p>
            <a:r>
              <a:rPr lang="en-US" dirty="0" smtClean="0"/>
              <a:t>Some compiler differences – JIT</a:t>
            </a:r>
          </a:p>
          <a:p>
            <a:r>
              <a:rPr lang="en-US" dirty="0" smtClean="0"/>
              <a:t>Multiple “core” project files annoying – and breaks refactoring</a:t>
            </a:r>
          </a:p>
          <a:p>
            <a:r>
              <a:rPr lang="en-US" dirty="0" err="1" smtClean="0"/>
              <a:t>MvvmCross</a:t>
            </a:r>
            <a:r>
              <a:rPr lang="en-US" dirty="0" smtClean="0"/>
              <a:t> still changing</a:t>
            </a:r>
          </a:p>
          <a:p>
            <a:endParaRPr lang="en-US" dirty="0"/>
          </a:p>
        </p:txBody>
      </p:sp>
    </p:spTree>
    <p:extLst>
      <p:ext uri="{BB962C8B-B14F-4D97-AF65-F5344CB8AC3E}">
        <p14:creationId xmlns:p14="http://schemas.microsoft.com/office/powerpoint/2010/main" val="14060590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638800"/>
          </a:xfrm>
        </p:spPr>
        <p:txBody>
          <a:bodyPr>
            <a:noAutofit/>
          </a:bodyPr>
          <a:lstStyle/>
          <a:p>
            <a:r>
              <a:rPr lang="en-US" sz="19900" b="1" dirty="0" smtClean="0"/>
              <a:t>That’s</a:t>
            </a:r>
            <a:br>
              <a:rPr lang="en-US" sz="19900" b="1" dirty="0" smtClean="0"/>
            </a:br>
            <a:r>
              <a:rPr lang="en-US" sz="19900" b="1" dirty="0" smtClean="0"/>
              <a:t>all folks</a:t>
            </a:r>
            <a:endParaRPr lang="en-US" sz="19900" b="1" dirty="0"/>
          </a:p>
        </p:txBody>
      </p:sp>
    </p:spTree>
    <p:extLst>
      <p:ext uri="{BB962C8B-B14F-4D97-AF65-F5344CB8AC3E}">
        <p14:creationId xmlns:p14="http://schemas.microsoft.com/office/powerpoint/2010/main" val="36439741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all folks…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Hopefully we covered:</a:t>
            </a:r>
          </a:p>
          <a:p>
            <a:r>
              <a:rPr lang="en-US" dirty="0" smtClean="0"/>
              <a:t>C# Cross Platform</a:t>
            </a:r>
          </a:p>
          <a:p>
            <a:r>
              <a:rPr lang="en-US" dirty="0" smtClean="0"/>
              <a:t>An </a:t>
            </a:r>
            <a:r>
              <a:rPr lang="en-US" dirty="0" err="1" smtClean="0"/>
              <a:t>Mvvm</a:t>
            </a:r>
            <a:r>
              <a:rPr lang="en-US" dirty="0" smtClean="0"/>
              <a:t> Introduction</a:t>
            </a:r>
            <a:endParaRPr lang="en-US" dirty="0"/>
          </a:p>
          <a:p>
            <a:r>
              <a:rPr lang="en-US" dirty="0" smtClean="0"/>
              <a:t>Some Code: </a:t>
            </a:r>
            <a:r>
              <a:rPr lang="en-US" dirty="0" err="1" smtClean="0"/>
              <a:t>TwitterSearch</a:t>
            </a:r>
            <a:endParaRPr lang="en-US" dirty="0"/>
          </a:p>
          <a:p>
            <a:r>
              <a:rPr lang="en-US" dirty="0" smtClean="0"/>
              <a:t>Some Extras</a:t>
            </a:r>
          </a:p>
          <a:p>
            <a:endParaRPr lang="en-US" dirty="0"/>
          </a:p>
          <a:p>
            <a:pPr marL="0" indent="0">
              <a:buNone/>
            </a:pPr>
            <a:r>
              <a:rPr lang="en-US" dirty="0" smtClean="0"/>
              <a:t>There might be time for:</a:t>
            </a:r>
            <a:endParaRPr lang="en-US" dirty="0"/>
          </a:p>
          <a:p>
            <a:r>
              <a:rPr lang="en-US" dirty="0" smtClean="0"/>
              <a:t>Q&amp;A</a:t>
            </a:r>
            <a:endParaRPr lang="en-US" dirty="0"/>
          </a:p>
        </p:txBody>
      </p:sp>
    </p:spTree>
    <p:extLst>
      <p:ext uri="{BB962C8B-B14F-4D97-AF65-F5344CB8AC3E}">
        <p14:creationId xmlns:p14="http://schemas.microsoft.com/office/powerpoint/2010/main" val="27965366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slodge</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chart.apis.google.com/chart?cht=qr&amp;chs=500x500&amp;chl=http//www.twitter.com/slo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002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5813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http://bit.ly/mvvmcross</a:t>
            </a:r>
          </a:p>
        </p:txBody>
      </p:sp>
      <p:sp>
        <p:nvSpPr>
          <p:cNvPr id="3" name="Content Placeholder 2"/>
          <p:cNvSpPr>
            <a:spLocks noGrp="1"/>
          </p:cNvSpPr>
          <p:nvPr>
            <p:ph idx="1"/>
          </p:nvPr>
        </p:nvSpPr>
        <p:spPr/>
        <p:txBody>
          <a:bodyPr/>
          <a:lstStyle/>
          <a:p>
            <a:endParaRPr lang="en-US"/>
          </a:p>
        </p:txBody>
      </p:sp>
      <p:pic>
        <p:nvPicPr>
          <p:cNvPr id="2050" name="Picture 2" descr="http://chart.apis.google.com/chart?cht=qr&amp;chs=500x500&amp;chl=http://bit.ly/mvvmcro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4478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2938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Alternatives: http</a:t>
            </a:r>
            <a:r>
              <a:rPr lang="en-US" dirty="0"/>
              <a:t>://bit.ly/rrnLDT</a:t>
            </a:r>
          </a:p>
        </p:txBody>
      </p:sp>
      <p:sp>
        <p:nvSpPr>
          <p:cNvPr id="3" name="Content Placeholder 2"/>
          <p:cNvSpPr>
            <a:spLocks noGrp="1"/>
          </p:cNvSpPr>
          <p:nvPr>
            <p:ph idx="1"/>
          </p:nvPr>
        </p:nvSpPr>
        <p:spPr/>
        <p:txBody>
          <a:bodyPr/>
          <a:lstStyle/>
          <a:p>
            <a:endParaRPr lang="en-US" dirty="0"/>
          </a:p>
        </p:txBody>
      </p:sp>
      <p:pic>
        <p:nvPicPr>
          <p:cNvPr id="3074" name="Picture 2" descr="http://chart.apis.google.com/chart?cht=qr&amp;chs=500x500&amp;chl=http://bit.ly/rrnLD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716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939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Autofit/>
          </a:bodyPr>
          <a:lstStyle/>
          <a:p>
            <a:r>
              <a:rPr lang="en-US" sz="8000" b="1" dirty="0" smtClean="0"/>
              <a:t>Some Code</a:t>
            </a:r>
            <a:br>
              <a:rPr lang="en-US" sz="8000" b="1" dirty="0" smtClean="0"/>
            </a:br>
            <a:r>
              <a:rPr lang="en-US" sz="6000" dirty="0" smtClean="0"/>
              <a:t>C#</a:t>
            </a:r>
            <a:endParaRPr lang="en-US" sz="19900" dirty="0"/>
          </a:p>
        </p:txBody>
      </p:sp>
    </p:spTree>
    <p:extLst>
      <p:ext uri="{BB962C8B-B14F-4D97-AF65-F5344CB8AC3E}">
        <p14:creationId xmlns:p14="http://schemas.microsoft.com/office/powerpoint/2010/main" val="41923038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2050" name="Picture 2" descr="C:\Users\Stuart\Pictures\Life\IMAG015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458200"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2044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3074" name="Picture 2" descr="C:\Users\Stuart\Pictures\Life\DSCF598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686800" cy="651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03906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descr="http://i.imgur.com/Lld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90576"/>
            <a:ext cx="5715000" cy="764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2587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TODO – insert big picture?</a:t>
            </a:r>
            <a:endParaRPr lang="en-US" dirty="0"/>
          </a:p>
        </p:txBody>
      </p:sp>
      <p:pic>
        <p:nvPicPr>
          <p:cNvPr id="2050" name="Picture 2" descr="http://i.minus.com/iHHVQwK8L6s3u.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765" y="-457199"/>
            <a:ext cx="10250056"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6878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your own…</a:t>
            </a:r>
            <a:endParaRPr lang="en-US" dirty="0"/>
          </a:p>
        </p:txBody>
      </p:sp>
      <p:sp>
        <p:nvSpPr>
          <p:cNvPr id="3" name="Content Placeholder 2"/>
          <p:cNvSpPr>
            <a:spLocks noGrp="1"/>
          </p:cNvSpPr>
          <p:nvPr>
            <p:ph idx="1"/>
          </p:nvPr>
        </p:nvSpPr>
        <p:spPr>
          <a:xfrm>
            <a:off x="3581400" y="2438400"/>
            <a:ext cx="5105400" cy="3687763"/>
          </a:xfrm>
        </p:spPr>
        <p:txBody>
          <a:bodyPr/>
          <a:lstStyle/>
          <a:p>
            <a:r>
              <a:rPr lang="en-US" dirty="0" smtClean="0"/>
              <a:t>From the app… </a:t>
            </a:r>
          </a:p>
          <a:p>
            <a:r>
              <a:rPr lang="en-US" dirty="0" smtClean="0"/>
              <a:t>via Azure…</a:t>
            </a:r>
          </a:p>
          <a:p>
            <a:r>
              <a:rPr lang="en-US" dirty="0" smtClean="0"/>
              <a:t>to the movies</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828800"/>
            <a:ext cx="2218400" cy="401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9360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a:t>
            </a:r>
            <a:endParaRPr lang="en-US" dirty="0"/>
          </a:p>
        </p:txBody>
      </p:sp>
      <p:sp>
        <p:nvSpPr>
          <p:cNvPr id="3" name="Content Placeholder 2"/>
          <p:cNvSpPr>
            <a:spLocks noGrp="1"/>
          </p:cNvSpPr>
          <p:nvPr>
            <p:ph idx="1"/>
          </p:nvPr>
        </p:nvSpPr>
        <p:spPr/>
        <p:txBody>
          <a:bodyPr/>
          <a:lstStyle/>
          <a:p>
            <a:r>
              <a:rPr lang="en-US" dirty="0" smtClean="0"/>
              <a:t>A whole cinema screen…</a:t>
            </a:r>
          </a:p>
        </p:txBody>
      </p:sp>
    </p:spTree>
    <p:extLst>
      <p:ext uri="{BB962C8B-B14F-4D97-AF65-F5344CB8AC3E}">
        <p14:creationId xmlns:p14="http://schemas.microsoft.com/office/powerpoint/2010/main" val="10713597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026" name="Picture 2" descr="C:\Users\Stuart\Pictures\Life\2004年8月28日(2)007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013" y="-76200"/>
            <a:ext cx="10429036" cy="6934199"/>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00" y="4572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162800" y="2209800"/>
            <a:ext cx="1000274" cy="369332"/>
          </a:xfrm>
          <a:prstGeom prst="rect">
            <a:avLst/>
          </a:prstGeom>
          <a:noFill/>
        </p:spPr>
        <p:txBody>
          <a:bodyPr wrap="none" rtlCol="0">
            <a:spAutoFit/>
          </a:bodyPr>
          <a:lstStyle/>
          <a:p>
            <a:r>
              <a:rPr lang="en-US" dirty="0" smtClean="0">
                <a:solidFill>
                  <a:schemeClr val="bg1"/>
                </a:solidFill>
              </a:rPr>
              <a:t>@</a:t>
            </a:r>
            <a:r>
              <a:rPr lang="en-US" dirty="0" err="1" smtClean="0">
                <a:solidFill>
                  <a:schemeClr val="bg1"/>
                </a:solidFill>
              </a:rPr>
              <a:t>slodge</a:t>
            </a:r>
            <a:endParaRPr lang="en-US" dirty="0">
              <a:solidFill>
                <a:schemeClr val="bg1"/>
              </a:solidFill>
            </a:endParaRPr>
          </a:p>
        </p:txBody>
      </p:sp>
    </p:spTree>
    <p:extLst>
      <p:ext uri="{BB962C8B-B14F-4D97-AF65-F5344CB8AC3E}">
        <p14:creationId xmlns:p14="http://schemas.microsoft.com/office/powerpoint/2010/main" val="41206783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32906</TotalTime>
  <Words>1596</Words>
  <Application>Microsoft Office PowerPoint</Application>
  <PresentationFormat>On-screen Show (4:3)</PresentationFormat>
  <Paragraphs>485</Paragraphs>
  <Slides>96</Slides>
  <Notes>0</Notes>
  <HiddenSlides>0</HiddenSlides>
  <MMClips>1</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Office Theme</vt:lpstr>
      <vt:lpstr>C# </vt:lpstr>
      <vt:lpstr>Survival, Inquiry, Sophistication</vt:lpstr>
      <vt:lpstr>Survival, Inquiry, Sophistication</vt:lpstr>
      <vt:lpstr>Coming up…</vt:lpstr>
      <vt:lpstr>C#</vt:lpstr>
      <vt:lpstr>Why C#?</vt:lpstr>
      <vt:lpstr>Why Azure?</vt:lpstr>
      <vt:lpstr>PowerPoint Presentation</vt:lpstr>
      <vt:lpstr>Some Code C#</vt:lpstr>
      <vt:lpstr>Demo Example: a TweetPic app</vt:lpstr>
      <vt:lpstr>PowerPoint Presentation</vt:lpstr>
      <vt:lpstr>TweetPic Server</vt:lpstr>
      <vt:lpstr>TweetPic Server</vt:lpstr>
      <vt:lpstr>Sophistication =&gt; Size Matters!</vt:lpstr>
      <vt:lpstr>TweetPic Client</vt:lpstr>
      <vt:lpstr>TweetPic Client</vt:lpstr>
      <vt:lpstr>TweetPic Client</vt:lpstr>
      <vt:lpstr>Some Examples C#</vt:lpstr>
      <vt:lpstr>Real World Example: Lottery Results app</vt:lpstr>
      <vt:lpstr>RunSat</vt:lpstr>
      <vt:lpstr>Conference App</vt:lpstr>
      <vt:lpstr>Azure London Conference App</vt:lpstr>
      <vt:lpstr>Azure London Conference App … including WinRT </vt:lpstr>
      <vt:lpstr>Xbox Advertising Apps</vt:lpstr>
      <vt:lpstr>AzureApp</vt:lpstr>
      <vt:lpstr>Wrap Up C#</vt:lpstr>
      <vt:lpstr>PowerPoint Presentation</vt:lpstr>
      <vt:lpstr>PowerPoint Presentation</vt:lpstr>
      <vt:lpstr>For more info…</vt:lpstr>
      <vt:lpstr>PowerPoint Presentation</vt:lpstr>
      <vt:lpstr>PowerPoint Presentation</vt:lpstr>
      <vt:lpstr>PowerPoint Presentation</vt:lpstr>
      <vt:lpstr>PowerPoint Presentation</vt:lpstr>
      <vt:lpstr>PowerPoint Presentation</vt:lpstr>
      <vt:lpstr>TweetPic Example</vt:lpstr>
      <vt:lpstr>PowerPoint Presentation</vt:lpstr>
      <vt:lpstr>What you need – WP7:</vt:lpstr>
      <vt:lpstr>What you need - Android:</vt:lpstr>
      <vt:lpstr>What you need - iOS:</vt:lpstr>
      <vt:lpstr>Getting Started Links…</vt:lpstr>
      <vt:lpstr>MVVM</vt:lpstr>
      <vt:lpstr>Mvvm Basics</vt:lpstr>
      <vt:lpstr>MVVM Technical Details</vt:lpstr>
      <vt:lpstr>Mvvm Benefits</vt:lpstr>
      <vt:lpstr>Mvvm Cross Platform</vt:lpstr>
      <vt:lpstr>Some longer introductions…</vt:lpstr>
      <vt:lpstr>Twitter Search</vt:lpstr>
      <vt:lpstr>What we want to build…</vt:lpstr>
      <vt:lpstr>The “core” code</vt:lpstr>
      <vt:lpstr>The Model and Service</vt:lpstr>
      <vt:lpstr>HomeViewModel</vt:lpstr>
      <vt:lpstr>TwitterViewModel</vt:lpstr>
      <vt:lpstr>Navigation</vt:lpstr>
      <vt:lpstr>The clients</vt:lpstr>
      <vt:lpstr>Some Unit Tests</vt:lpstr>
      <vt:lpstr>A Console App</vt:lpstr>
      <vt:lpstr>A WP7 App</vt:lpstr>
      <vt:lpstr>An Android App</vt:lpstr>
      <vt:lpstr>iPhone App</vt:lpstr>
      <vt:lpstr>iPad App</vt:lpstr>
      <vt:lpstr>Windows 8 Metro App</vt:lpstr>
      <vt:lpstr>Inside…</vt:lpstr>
      <vt:lpstr>Inside WP7 App…</vt:lpstr>
      <vt:lpstr>Inside Android App…</vt:lpstr>
      <vt:lpstr>Binding – Xaml versus Mvx</vt:lpstr>
      <vt:lpstr>Binding – Xaml versus Mvx</vt:lpstr>
      <vt:lpstr>Inside iPhone App</vt:lpstr>
      <vt:lpstr>Creating the XIB…</vt:lpstr>
      <vt:lpstr>Inside iPad App</vt:lpstr>
      <vt:lpstr>Inside Windows 8 Metro App…</vt:lpstr>
      <vt:lpstr>Inside Windows 8 Metro App…</vt:lpstr>
      <vt:lpstr>Inside Windows 8 Metro App</vt:lpstr>
      <vt:lpstr>Inside Windows 8 Metro App…</vt:lpstr>
      <vt:lpstr>Recap</vt:lpstr>
      <vt:lpstr>TwitterSearch recap…</vt:lpstr>
      <vt:lpstr>Some Extras</vt:lpstr>
      <vt:lpstr>PowerPoint Presentation</vt:lpstr>
      <vt:lpstr>Panoramas, Pivots and Tabs</vt:lpstr>
      <vt:lpstr>Jump Lists</vt:lpstr>
      <vt:lpstr>Dependency Injection</vt:lpstr>
      <vt:lpstr>Native Types</vt:lpstr>
      <vt:lpstr>i18n</vt:lpstr>
      <vt:lpstr>Blendability</vt:lpstr>
      <vt:lpstr>Problems?</vt:lpstr>
      <vt:lpstr>That’s all folks</vt:lpstr>
      <vt:lpstr>That’s all folks…</vt:lpstr>
      <vt:lpstr>@slodge</vt:lpstr>
      <vt:lpstr>http://bit.ly/mvvmcross</vt:lpstr>
      <vt:lpstr>Alternatives: http://bit.ly/rrnLDT</vt:lpstr>
      <vt:lpstr>PowerPoint Presentation</vt:lpstr>
      <vt:lpstr>PowerPoint Presentation</vt:lpstr>
      <vt:lpstr>PowerPoint Presentation</vt:lpstr>
      <vt:lpstr>PowerPoint Presentation</vt:lpstr>
      <vt:lpstr>Upload your own…</vt:lpstr>
      <vt:lpstr>But first…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Mvvm and DataBinding  for Mobile</dc:title>
  <dc:creator>Stuart</dc:creator>
  <cp:lastModifiedBy>Stuart</cp:lastModifiedBy>
  <cp:revision>101</cp:revision>
  <cp:lastPrinted>2012-03-21T10:36:57Z</cp:lastPrinted>
  <dcterms:created xsi:type="dcterms:W3CDTF">2012-03-08T16:55:11Z</dcterms:created>
  <dcterms:modified xsi:type="dcterms:W3CDTF">2013-01-30T11:22:35Z</dcterms:modified>
</cp:coreProperties>
</file>